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66" r:id="rId3"/>
    <p:sldId id="265" r:id="rId4"/>
    <p:sldId id="272" r:id="rId5"/>
    <p:sldId id="263" r:id="rId6"/>
    <p:sldId id="267" r:id="rId7"/>
    <p:sldId id="268" r:id="rId8"/>
    <p:sldId id="269" r:id="rId9"/>
    <p:sldId id="270" r:id="rId10"/>
    <p:sldId id="271" r:id="rId11"/>
    <p:sldId id="259" r:id="rId12"/>
    <p:sldId id="261" r:id="rId13"/>
    <p:sldId id="273" r:id="rId14"/>
    <p:sldId id="277" r:id="rId15"/>
    <p:sldId id="274" r:id="rId16"/>
    <p:sldId id="262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DBB227-EADE-4F1B-A8E1-45D0E9D54B08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4E6331B-FE2B-40B4-953E-5E3A5B84A2A3}">
      <dgm:prSet/>
      <dgm:spPr/>
      <dgm:t>
        <a:bodyPr/>
        <a:lstStyle/>
        <a:p>
          <a:r>
            <a:rPr lang="ru-RU" smtClean="0">
              <a:solidFill>
                <a:srgbClr val="CC0000"/>
              </a:solidFill>
            </a:rPr>
            <a:t>«Человек - знаковая система».</a:t>
          </a:r>
          <a:endParaRPr lang="ru-RU"/>
        </a:p>
      </dgm:t>
    </dgm:pt>
    <dgm:pt modelId="{F3AFA834-F481-4353-83B8-7DC20188813B}" type="parTrans" cxnId="{2D7EC2FF-78E0-4587-9348-49787EE0A76A}">
      <dgm:prSet/>
      <dgm:spPr/>
      <dgm:t>
        <a:bodyPr/>
        <a:lstStyle/>
        <a:p>
          <a:endParaRPr lang="ru-RU"/>
        </a:p>
      </dgm:t>
    </dgm:pt>
    <dgm:pt modelId="{07E23945-AEBD-4B97-98B1-BF5F6EA386D9}" type="sibTrans" cxnId="{2D7EC2FF-78E0-4587-9348-49787EE0A76A}">
      <dgm:prSet/>
      <dgm:spPr/>
      <dgm:t>
        <a:bodyPr/>
        <a:lstStyle/>
        <a:p>
          <a:endParaRPr lang="ru-RU"/>
        </a:p>
      </dgm:t>
    </dgm:pt>
    <dgm:pt modelId="{3312D594-E82F-4F0F-B0D3-49FA68033286}">
      <dgm:prSet/>
      <dgm:spPr/>
      <dgm:t>
        <a:bodyPr/>
        <a:lstStyle/>
        <a:p>
          <a:r>
            <a:rPr lang="ru-RU" smtClean="0">
              <a:solidFill>
                <a:srgbClr val="CC0000"/>
              </a:solidFill>
            </a:rPr>
            <a:t>«Человек-человек».</a:t>
          </a:r>
          <a:endParaRPr lang="ru-RU"/>
        </a:p>
      </dgm:t>
    </dgm:pt>
    <dgm:pt modelId="{CB5CBFEE-E4A3-4021-9382-3FA70D3A09A9}" type="parTrans" cxnId="{7FA966E8-C333-4011-AC73-CB4F6C4D554E}">
      <dgm:prSet/>
      <dgm:spPr/>
      <dgm:t>
        <a:bodyPr/>
        <a:lstStyle/>
        <a:p>
          <a:endParaRPr lang="ru-RU"/>
        </a:p>
      </dgm:t>
    </dgm:pt>
    <dgm:pt modelId="{5A7C6469-5204-49EE-B7ED-4E079B63C1A3}" type="sibTrans" cxnId="{7FA966E8-C333-4011-AC73-CB4F6C4D554E}">
      <dgm:prSet/>
      <dgm:spPr/>
      <dgm:t>
        <a:bodyPr/>
        <a:lstStyle/>
        <a:p>
          <a:endParaRPr lang="ru-RU"/>
        </a:p>
      </dgm:t>
    </dgm:pt>
    <dgm:pt modelId="{122BCCA7-841E-4303-905C-A5C104E9A5D6}">
      <dgm:prSet/>
      <dgm:spPr/>
      <dgm:t>
        <a:bodyPr/>
        <a:lstStyle/>
        <a:p>
          <a:r>
            <a:rPr lang="ru-RU" smtClean="0">
              <a:solidFill>
                <a:srgbClr val="CC0000"/>
              </a:solidFill>
            </a:rPr>
            <a:t>«Человек-природа».</a:t>
          </a:r>
          <a:endParaRPr lang="ru-RU" dirty="0">
            <a:solidFill>
              <a:srgbClr val="CC0000"/>
            </a:solidFill>
          </a:endParaRPr>
        </a:p>
      </dgm:t>
    </dgm:pt>
    <dgm:pt modelId="{2EA3E613-B310-406B-9185-04CD3D324D4B}" type="parTrans" cxnId="{A6E91318-A381-4423-8311-60772F9B1F41}">
      <dgm:prSet/>
      <dgm:spPr/>
      <dgm:t>
        <a:bodyPr/>
        <a:lstStyle/>
        <a:p>
          <a:endParaRPr lang="ru-RU"/>
        </a:p>
      </dgm:t>
    </dgm:pt>
    <dgm:pt modelId="{3D6E5E0F-9375-4DB1-8D43-D5A49C02F7E3}" type="sibTrans" cxnId="{A6E91318-A381-4423-8311-60772F9B1F41}">
      <dgm:prSet/>
      <dgm:spPr/>
      <dgm:t>
        <a:bodyPr/>
        <a:lstStyle/>
        <a:p>
          <a:endParaRPr lang="ru-RU"/>
        </a:p>
      </dgm:t>
    </dgm:pt>
    <dgm:pt modelId="{5FE30437-5372-412A-8327-D921AD796E3C}">
      <dgm:prSet/>
      <dgm:spPr/>
      <dgm:t>
        <a:bodyPr/>
        <a:lstStyle/>
        <a:p>
          <a:r>
            <a:rPr lang="ru-RU" smtClean="0">
              <a:solidFill>
                <a:srgbClr val="CC0000"/>
              </a:solidFill>
            </a:rPr>
            <a:t>«Человек-техника».</a:t>
          </a:r>
          <a:endParaRPr lang="ru-RU" dirty="0">
            <a:solidFill>
              <a:srgbClr val="CC0000"/>
            </a:solidFill>
          </a:endParaRPr>
        </a:p>
      </dgm:t>
    </dgm:pt>
    <dgm:pt modelId="{5BC0AA4B-3A6B-4A14-9FE2-909933C6CE8C}" type="parTrans" cxnId="{5B7608DD-BF84-4865-8ED5-572B83E2EE98}">
      <dgm:prSet/>
      <dgm:spPr/>
      <dgm:t>
        <a:bodyPr/>
        <a:lstStyle/>
        <a:p>
          <a:endParaRPr lang="ru-RU"/>
        </a:p>
      </dgm:t>
    </dgm:pt>
    <dgm:pt modelId="{9A86ACFE-8D32-454B-BB07-B5A33A5373BE}" type="sibTrans" cxnId="{5B7608DD-BF84-4865-8ED5-572B83E2EE98}">
      <dgm:prSet/>
      <dgm:spPr/>
      <dgm:t>
        <a:bodyPr/>
        <a:lstStyle/>
        <a:p>
          <a:endParaRPr lang="ru-RU"/>
        </a:p>
      </dgm:t>
    </dgm:pt>
    <dgm:pt modelId="{24694D5F-32F8-40E9-8337-8E7050CA413A}">
      <dgm:prSet/>
      <dgm:spPr/>
      <dgm:t>
        <a:bodyPr/>
        <a:lstStyle/>
        <a:p>
          <a:r>
            <a:rPr lang="ru-RU" smtClean="0">
              <a:solidFill>
                <a:srgbClr val="CC0000"/>
              </a:solidFill>
            </a:rPr>
            <a:t>«Человек - художественный образ».</a:t>
          </a:r>
          <a:endParaRPr lang="ru-RU" dirty="0">
            <a:solidFill>
              <a:srgbClr val="CC0000"/>
            </a:solidFill>
          </a:endParaRPr>
        </a:p>
      </dgm:t>
    </dgm:pt>
    <dgm:pt modelId="{3176C795-460B-43B2-A3DE-6C8B83B42F9F}" type="parTrans" cxnId="{F1717453-97F5-46A8-8A29-0CD9D88467CB}">
      <dgm:prSet/>
      <dgm:spPr/>
      <dgm:t>
        <a:bodyPr/>
        <a:lstStyle/>
        <a:p>
          <a:endParaRPr lang="ru-RU"/>
        </a:p>
      </dgm:t>
    </dgm:pt>
    <dgm:pt modelId="{3495E592-27D4-4614-A44E-C9085FE40CF5}" type="sibTrans" cxnId="{F1717453-97F5-46A8-8A29-0CD9D88467CB}">
      <dgm:prSet/>
      <dgm:spPr/>
      <dgm:t>
        <a:bodyPr/>
        <a:lstStyle/>
        <a:p>
          <a:endParaRPr lang="ru-RU"/>
        </a:p>
      </dgm:t>
    </dgm:pt>
    <dgm:pt modelId="{67C7A568-393A-40E1-8335-4B9E6C236FC3}" type="pres">
      <dgm:prSet presAssocID="{33DBB227-EADE-4F1B-A8E1-45D0E9D54B08}" presName="diagram" presStyleCnt="0">
        <dgm:presLayoutVars>
          <dgm:dir/>
          <dgm:resizeHandles val="exact"/>
        </dgm:presLayoutVars>
      </dgm:prSet>
      <dgm:spPr/>
    </dgm:pt>
    <dgm:pt modelId="{DB0365C5-38BA-4703-853D-C2F3CC25BBD4}" type="pres">
      <dgm:prSet presAssocID="{74E6331B-FE2B-40B4-953E-5E3A5B84A2A3}" presName="node" presStyleLbl="node1" presStyleIdx="0" presStyleCnt="5">
        <dgm:presLayoutVars>
          <dgm:bulletEnabled val="1"/>
        </dgm:presLayoutVars>
      </dgm:prSet>
      <dgm:spPr/>
    </dgm:pt>
    <dgm:pt modelId="{F8E59912-D16C-4F0D-88D7-39D1CDB22ADF}" type="pres">
      <dgm:prSet presAssocID="{07E23945-AEBD-4B97-98B1-BF5F6EA386D9}" presName="sibTrans" presStyleCnt="0"/>
      <dgm:spPr/>
    </dgm:pt>
    <dgm:pt modelId="{8C4000C4-EE2E-4374-A888-1B31FC41D59C}" type="pres">
      <dgm:prSet presAssocID="{3312D594-E82F-4F0F-B0D3-49FA68033286}" presName="node" presStyleLbl="node1" presStyleIdx="1" presStyleCnt="5">
        <dgm:presLayoutVars>
          <dgm:bulletEnabled val="1"/>
        </dgm:presLayoutVars>
      </dgm:prSet>
      <dgm:spPr/>
    </dgm:pt>
    <dgm:pt modelId="{DCF175D1-455D-442C-A7DD-A4420E18C648}" type="pres">
      <dgm:prSet presAssocID="{5A7C6469-5204-49EE-B7ED-4E079B63C1A3}" presName="sibTrans" presStyleCnt="0"/>
      <dgm:spPr/>
    </dgm:pt>
    <dgm:pt modelId="{CF8668CD-52B3-4DFD-BEA2-55E334477066}" type="pres">
      <dgm:prSet presAssocID="{24694D5F-32F8-40E9-8337-8E7050CA413A}" presName="node" presStyleLbl="node1" presStyleIdx="2" presStyleCnt="5">
        <dgm:presLayoutVars>
          <dgm:bulletEnabled val="1"/>
        </dgm:presLayoutVars>
      </dgm:prSet>
      <dgm:spPr/>
    </dgm:pt>
    <dgm:pt modelId="{F4085E43-D87A-4225-8EC3-4006A74F9B14}" type="pres">
      <dgm:prSet presAssocID="{3495E592-27D4-4614-A44E-C9085FE40CF5}" presName="sibTrans" presStyleCnt="0"/>
      <dgm:spPr/>
    </dgm:pt>
    <dgm:pt modelId="{75DB16E0-9A3C-4E8C-A0B2-014BE79FD85B}" type="pres">
      <dgm:prSet presAssocID="{5FE30437-5372-412A-8327-D921AD796E3C}" presName="node" presStyleLbl="node1" presStyleIdx="3" presStyleCnt="5">
        <dgm:presLayoutVars>
          <dgm:bulletEnabled val="1"/>
        </dgm:presLayoutVars>
      </dgm:prSet>
      <dgm:spPr/>
    </dgm:pt>
    <dgm:pt modelId="{058D7C18-0F04-4756-83A7-C5FB1024A54C}" type="pres">
      <dgm:prSet presAssocID="{9A86ACFE-8D32-454B-BB07-B5A33A5373BE}" presName="sibTrans" presStyleCnt="0"/>
      <dgm:spPr/>
    </dgm:pt>
    <dgm:pt modelId="{694F0874-FE31-42EB-8289-081D61061498}" type="pres">
      <dgm:prSet presAssocID="{122BCCA7-841E-4303-905C-A5C104E9A5D6}" presName="node" presStyleLbl="node1" presStyleIdx="4" presStyleCnt="5">
        <dgm:presLayoutVars>
          <dgm:bulletEnabled val="1"/>
        </dgm:presLayoutVars>
      </dgm:prSet>
      <dgm:spPr/>
    </dgm:pt>
  </dgm:ptLst>
  <dgm:cxnLst>
    <dgm:cxn modelId="{BC0C71D2-95FE-4F33-B1BA-D7A13DA227D3}" type="presOf" srcId="{5FE30437-5372-412A-8327-D921AD796E3C}" destId="{75DB16E0-9A3C-4E8C-A0B2-014BE79FD85B}" srcOrd="0" destOrd="0" presId="urn:microsoft.com/office/officeart/2005/8/layout/default"/>
    <dgm:cxn modelId="{A2F389AA-5700-487C-B36D-924B66CB47C7}" type="presOf" srcId="{24694D5F-32F8-40E9-8337-8E7050CA413A}" destId="{CF8668CD-52B3-4DFD-BEA2-55E334477066}" srcOrd="0" destOrd="0" presId="urn:microsoft.com/office/officeart/2005/8/layout/default"/>
    <dgm:cxn modelId="{2D7EC2FF-78E0-4587-9348-49787EE0A76A}" srcId="{33DBB227-EADE-4F1B-A8E1-45D0E9D54B08}" destId="{74E6331B-FE2B-40B4-953E-5E3A5B84A2A3}" srcOrd="0" destOrd="0" parTransId="{F3AFA834-F481-4353-83B8-7DC20188813B}" sibTransId="{07E23945-AEBD-4B97-98B1-BF5F6EA386D9}"/>
    <dgm:cxn modelId="{A6E91318-A381-4423-8311-60772F9B1F41}" srcId="{33DBB227-EADE-4F1B-A8E1-45D0E9D54B08}" destId="{122BCCA7-841E-4303-905C-A5C104E9A5D6}" srcOrd="4" destOrd="0" parTransId="{2EA3E613-B310-406B-9185-04CD3D324D4B}" sibTransId="{3D6E5E0F-9375-4DB1-8D43-D5A49C02F7E3}"/>
    <dgm:cxn modelId="{5E12B67E-9C7D-465D-BD23-3FF8030F5B34}" type="presOf" srcId="{33DBB227-EADE-4F1B-A8E1-45D0E9D54B08}" destId="{67C7A568-393A-40E1-8335-4B9E6C236FC3}" srcOrd="0" destOrd="0" presId="urn:microsoft.com/office/officeart/2005/8/layout/default"/>
    <dgm:cxn modelId="{FCB0D9AF-FB5B-4D06-B851-4A85D590D46C}" type="presOf" srcId="{74E6331B-FE2B-40B4-953E-5E3A5B84A2A3}" destId="{DB0365C5-38BA-4703-853D-C2F3CC25BBD4}" srcOrd="0" destOrd="0" presId="urn:microsoft.com/office/officeart/2005/8/layout/default"/>
    <dgm:cxn modelId="{7FA966E8-C333-4011-AC73-CB4F6C4D554E}" srcId="{33DBB227-EADE-4F1B-A8E1-45D0E9D54B08}" destId="{3312D594-E82F-4F0F-B0D3-49FA68033286}" srcOrd="1" destOrd="0" parTransId="{CB5CBFEE-E4A3-4021-9382-3FA70D3A09A9}" sibTransId="{5A7C6469-5204-49EE-B7ED-4E079B63C1A3}"/>
    <dgm:cxn modelId="{5B7608DD-BF84-4865-8ED5-572B83E2EE98}" srcId="{33DBB227-EADE-4F1B-A8E1-45D0E9D54B08}" destId="{5FE30437-5372-412A-8327-D921AD796E3C}" srcOrd="3" destOrd="0" parTransId="{5BC0AA4B-3A6B-4A14-9FE2-909933C6CE8C}" sibTransId="{9A86ACFE-8D32-454B-BB07-B5A33A5373BE}"/>
    <dgm:cxn modelId="{C085B9BC-9471-4A0D-A0A4-0B9F1199551D}" type="presOf" srcId="{122BCCA7-841E-4303-905C-A5C104E9A5D6}" destId="{694F0874-FE31-42EB-8289-081D61061498}" srcOrd="0" destOrd="0" presId="urn:microsoft.com/office/officeart/2005/8/layout/default"/>
    <dgm:cxn modelId="{DFC4B389-D3B5-4948-9638-DD710743E6A9}" type="presOf" srcId="{3312D594-E82F-4F0F-B0D3-49FA68033286}" destId="{8C4000C4-EE2E-4374-A888-1B31FC41D59C}" srcOrd="0" destOrd="0" presId="urn:microsoft.com/office/officeart/2005/8/layout/default"/>
    <dgm:cxn modelId="{F1717453-97F5-46A8-8A29-0CD9D88467CB}" srcId="{33DBB227-EADE-4F1B-A8E1-45D0E9D54B08}" destId="{24694D5F-32F8-40E9-8337-8E7050CA413A}" srcOrd="2" destOrd="0" parTransId="{3176C795-460B-43B2-A3DE-6C8B83B42F9F}" sibTransId="{3495E592-27D4-4614-A44E-C9085FE40CF5}"/>
    <dgm:cxn modelId="{2E0A4006-CC93-47D7-B46D-E366720D629A}" type="presParOf" srcId="{67C7A568-393A-40E1-8335-4B9E6C236FC3}" destId="{DB0365C5-38BA-4703-853D-C2F3CC25BBD4}" srcOrd="0" destOrd="0" presId="urn:microsoft.com/office/officeart/2005/8/layout/default"/>
    <dgm:cxn modelId="{D3819975-B1D7-4F88-B658-7422F01207D2}" type="presParOf" srcId="{67C7A568-393A-40E1-8335-4B9E6C236FC3}" destId="{F8E59912-D16C-4F0D-88D7-39D1CDB22ADF}" srcOrd="1" destOrd="0" presId="urn:microsoft.com/office/officeart/2005/8/layout/default"/>
    <dgm:cxn modelId="{0F603B5A-4407-4674-8046-2FAD57FE328C}" type="presParOf" srcId="{67C7A568-393A-40E1-8335-4B9E6C236FC3}" destId="{8C4000C4-EE2E-4374-A888-1B31FC41D59C}" srcOrd="2" destOrd="0" presId="urn:microsoft.com/office/officeart/2005/8/layout/default"/>
    <dgm:cxn modelId="{214D34FF-A15A-42C7-B373-EC94E900D878}" type="presParOf" srcId="{67C7A568-393A-40E1-8335-4B9E6C236FC3}" destId="{DCF175D1-455D-442C-A7DD-A4420E18C648}" srcOrd="3" destOrd="0" presId="urn:microsoft.com/office/officeart/2005/8/layout/default"/>
    <dgm:cxn modelId="{62C475A6-CD43-46EC-84DC-4FAB4F0A87A9}" type="presParOf" srcId="{67C7A568-393A-40E1-8335-4B9E6C236FC3}" destId="{CF8668CD-52B3-4DFD-BEA2-55E334477066}" srcOrd="4" destOrd="0" presId="urn:microsoft.com/office/officeart/2005/8/layout/default"/>
    <dgm:cxn modelId="{CBFDC0DD-FC72-4653-9FB7-0D99EDC712CA}" type="presParOf" srcId="{67C7A568-393A-40E1-8335-4B9E6C236FC3}" destId="{F4085E43-D87A-4225-8EC3-4006A74F9B14}" srcOrd="5" destOrd="0" presId="urn:microsoft.com/office/officeart/2005/8/layout/default"/>
    <dgm:cxn modelId="{D930ECBB-245F-4AC6-BD33-FA313667FB86}" type="presParOf" srcId="{67C7A568-393A-40E1-8335-4B9E6C236FC3}" destId="{75DB16E0-9A3C-4E8C-A0B2-014BE79FD85B}" srcOrd="6" destOrd="0" presId="urn:microsoft.com/office/officeart/2005/8/layout/default"/>
    <dgm:cxn modelId="{4FFB78B5-C1DF-472A-B03E-B7704E31876A}" type="presParOf" srcId="{67C7A568-393A-40E1-8335-4B9E6C236FC3}" destId="{058D7C18-0F04-4756-83A7-C5FB1024A54C}" srcOrd="7" destOrd="0" presId="urn:microsoft.com/office/officeart/2005/8/layout/default"/>
    <dgm:cxn modelId="{14417B8D-772E-41B3-BD83-BC3F93C7D2BA}" type="presParOf" srcId="{67C7A568-393A-40E1-8335-4B9E6C236FC3}" destId="{694F0874-FE31-42EB-8289-081D61061498}" srcOrd="8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5057B-6097-4DFC-962D-70FC8F2A69AF}" type="datetimeFigureOut">
              <a:rPr lang="ru-RU" smtClean="0"/>
              <a:t>23.03.2012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FB43A-397F-4A08-8C4F-4D697670548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9657-0DBE-48E3-B4DD-92403206608D}" type="datetimeFigureOut">
              <a:rPr lang="ru-RU" smtClean="0"/>
              <a:t>23.03.2012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F4AAE-8646-4040-8F2D-6860EEB4ECF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9657-0DBE-48E3-B4DD-92403206608D}" type="datetimeFigureOut">
              <a:rPr lang="ru-RU" smtClean="0"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F4AAE-8646-4040-8F2D-6860EEB4EC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9657-0DBE-48E3-B4DD-92403206608D}" type="datetimeFigureOut">
              <a:rPr lang="ru-RU" smtClean="0"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F4AAE-8646-4040-8F2D-6860EEB4EC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9657-0DBE-48E3-B4DD-92403206608D}" type="datetimeFigureOut">
              <a:rPr lang="ru-RU" smtClean="0"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F4AAE-8646-4040-8F2D-6860EEB4EC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9657-0DBE-48E3-B4DD-92403206608D}" type="datetimeFigureOut">
              <a:rPr lang="ru-RU" smtClean="0"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07F4AAE-8646-4040-8F2D-6860EEB4EC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9657-0DBE-48E3-B4DD-92403206608D}" type="datetimeFigureOut">
              <a:rPr lang="ru-RU" smtClean="0"/>
              <a:t>23.03.2012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F4AAE-8646-4040-8F2D-6860EEB4EC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9657-0DBE-48E3-B4DD-92403206608D}" type="datetimeFigureOut">
              <a:rPr lang="ru-RU" smtClean="0"/>
              <a:t>23.03.2012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F4AAE-8646-4040-8F2D-6860EEB4EC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9657-0DBE-48E3-B4DD-92403206608D}" type="datetimeFigureOut">
              <a:rPr lang="ru-RU" smtClean="0"/>
              <a:t>23.03.2012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F4AAE-8646-4040-8F2D-6860EEB4EC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9657-0DBE-48E3-B4DD-92403206608D}" type="datetimeFigureOut">
              <a:rPr lang="ru-RU" smtClean="0"/>
              <a:t>23.03.2012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F4AAE-8646-4040-8F2D-6860EEB4EC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9657-0DBE-48E3-B4DD-92403206608D}" type="datetimeFigureOut">
              <a:rPr lang="ru-RU" smtClean="0"/>
              <a:t>23.03.2012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F4AAE-8646-4040-8F2D-6860EEB4EC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9657-0DBE-48E3-B4DD-92403206608D}" type="datetimeFigureOut">
              <a:rPr lang="ru-RU" smtClean="0"/>
              <a:t>23.03.2012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F4AAE-8646-4040-8F2D-6860EEB4EC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B109657-0DBE-48E3-B4DD-92403206608D}" type="datetimeFigureOut">
              <a:rPr lang="ru-RU" smtClean="0"/>
              <a:t>23.03.2012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07F4AAE-8646-4040-8F2D-6860EEB4ECF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8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content.foto.mail.ru/list/kim69/_answers/i-2190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</a:t>
            </a:r>
          </a:p>
        </p:txBody>
      </p:sp>
      <p:sp>
        <p:nvSpPr>
          <p:cNvPr id="147462" name="WordArt 6"/>
          <p:cNvSpPr>
            <a:spLocks noChangeArrowheads="1" noChangeShapeType="1" noTextEdit="1"/>
          </p:cNvSpPr>
          <p:nvPr/>
        </p:nvSpPr>
        <p:spPr bwMode="auto">
          <a:xfrm>
            <a:off x="571472" y="1714488"/>
            <a:ext cx="8072494" cy="322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«В мире профессий»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41148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ru-RU" sz="1800" smtClean="0"/>
              <a:t>5. "Человек - художественный образ" (X) 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ru-RU" sz="1800" smtClean="0"/>
              <a:t>    Явления, факты художественного отображения действительности - вот что занимает представителей этого типа профессий. 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ru-RU" sz="1800" smtClean="0"/>
              <a:t>    К типу "Человек - художественный образ" можно отнести профессии, связанные с созданием, проектированием, моделированием художественных произведений, с изготовлением различных изделий по эскизу, образцу: журналист, художник, модельер, закройщик, ювелир, дизайнер, архитектор, парикмахер, гример-пастижер, декоратор-оформитель, актер и др.</a:t>
            </a:r>
          </a:p>
        </p:txBody>
      </p:sp>
      <p:sp>
        <p:nvSpPr>
          <p:cNvPr id="23555" name="WordArt 4"/>
          <p:cNvSpPr>
            <a:spLocks noChangeArrowheads="1" noChangeShapeType="1" noTextEdit="1"/>
          </p:cNvSpPr>
          <p:nvPr/>
        </p:nvSpPr>
        <p:spPr bwMode="auto">
          <a:xfrm>
            <a:off x="1371600" y="500042"/>
            <a:ext cx="7010400" cy="11763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Классификация профессий</a:t>
            </a: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   </a:t>
            </a:r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2098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1476375" y="571480"/>
            <a:ext cx="66960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i="1" dirty="0">
                <a:solidFill>
                  <a:srgbClr val="FF0000"/>
                </a:solidFill>
              </a:rPr>
              <a:t>Определить, о каком типе профессий идёт речь.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395288" y="2924175"/>
            <a:ext cx="8208962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/>
              <a:t>1. Самая распространенная группа. В нее входят профессии, связанные с техникой, обработкой промышленных товаров, переработкой продуктов и </a:t>
            </a:r>
            <a:r>
              <a:rPr lang="ru-RU" dirty="0" err="1"/>
              <a:t>др.____________________________</a:t>
            </a:r>
            <a:endParaRPr lang="ru-RU" dirty="0"/>
          </a:p>
          <a:p>
            <a:r>
              <a:rPr lang="ru-RU" dirty="0"/>
              <a:t>2. В этих видах деятельности люди взаимодействуют между собой. _____________________________________</a:t>
            </a:r>
          </a:p>
          <a:p>
            <a:r>
              <a:rPr lang="ru-RU" dirty="0"/>
              <a:t>3. В профессиях этого типа деятельность человека связана с живой природой. ____________________________________</a:t>
            </a:r>
          </a:p>
          <a:p>
            <a:r>
              <a:rPr lang="ru-RU" dirty="0"/>
              <a:t>4. Труд людей такого типа профессий связан с изобразительным искусством, музыкой, литературой и другой творческой деятельностью. ______________________________</a:t>
            </a:r>
          </a:p>
          <a:p>
            <a:r>
              <a:rPr lang="ru-RU" dirty="0"/>
              <a:t>5. Люди, имеющие профессии такого типа, работают со знаками: буквами, цифрами, нотами, картами, схемами и т.д.   _______________________________</a:t>
            </a:r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4140200" y="3429000"/>
            <a:ext cx="3889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>
                <a:solidFill>
                  <a:srgbClr val="CC0000"/>
                </a:solidFill>
              </a:rPr>
              <a:t>Человек - техника</a:t>
            </a:r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684213" y="4005263"/>
            <a:ext cx="381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>
                <a:solidFill>
                  <a:srgbClr val="CC0000"/>
                </a:solidFill>
              </a:rPr>
              <a:t>Человек - человек</a:t>
            </a:r>
          </a:p>
        </p:txBody>
      </p:sp>
      <p:sp>
        <p:nvSpPr>
          <p:cNvPr id="157704" name="Text Box 8"/>
          <p:cNvSpPr txBox="1">
            <a:spLocks noChangeArrowheads="1"/>
          </p:cNvSpPr>
          <p:nvPr/>
        </p:nvSpPr>
        <p:spPr bwMode="auto">
          <a:xfrm>
            <a:off x="1908175" y="4508500"/>
            <a:ext cx="3457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</a:t>
            </a:r>
            <a:r>
              <a:rPr lang="ru-RU" i="1">
                <a:solidFill>
                  <a:srgbClr val="CC0000"/>
                </a:solidFill>
              </a:rPr>
              <a:t>Человек - природа</a:t>
            </a:r>
          </a:p>
        </p:txBody>
      </p:sp>
      <p:sp>
        <p:nvSpPr>
          <p:cNvPr id="157705" name="Text Box 9"/>
          <p:cNvSpPr txBox="1">
            <a:spLocks noChangeArrowheads="1"/>
          </p:cNvSpPr>
          <p:nvPr/>
        </p:nvSpPr>
        <p:spPr bwMode="auto">
          <a:xfrm>
            <a:off x="2484438" y="5507038"/>
            <a:ext cx="3887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57707" name="Text Box 11"/>
          <p:cNvSpPr txBox="1">
            <a:spLocks noChangeArrowheads="1"/>
          </p:cNvSpPr>
          <p:nvPr/>
        </p:nvSpPr>
        <p:spPr bwMode="auto">
          <a:xfrm>
            <a:off x="2484438" y="5445125"/>
            <a:ext cx="6048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57709" name="Text Box 13"/>
          <p:cNvSpPr txBox="1">
            <a:spLocks noChangeArrowheads="1"/>
          </p:cNvSpPr>
          <p:nvPr/>
        </p:nvSpPr>
        <p:spPr bwMode="auto">
          <a:xfrm>
            <a:off x="2484438" y="5373688"/>
            <a:ext cx="5905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>
                <a:solidFill>
                  <a:srgbClr val="CC0000"/>
                </a:solidFill>
              </a:rPr>
              <a:t>Человек - художественный образ</a:t>
            </a:r>
          </a:p>
        </p:txBody>
      </p:sp>
      <p:sp>
        <p:nvSpPr>
          <p:cNvPr id="157710" name="Text Box 14"/>
          <p:cNvSpPr txBox="1">
            <a:spLocks noChangeArrowheads="1"/>
          </p:cNvSpPr>
          <p:nvPr/>
        </p:nvSpPr>
        <p:spPr bwMode="auto">
          <a:xfrm>
            <a:off x="684213" y="6165850"/>
            <a:ext cx="4752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>
                <a:solidFill>
                  <a:srgbClr val="CC0000"/>
                </a:solidFill>
              </a:rPr>
              <a:t>Человек - знаковая система</a:t>
            </a:r>
          </a:p>
        </p:txBody>
      </p:sp>
      <p:pic>
        <p:nvPicPr>
          <p:cNvPr id="12" name="Рисунок 11" descr="garag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07" y="857232"/>
            <a:ext cx="1691753" cy="1838155"/>
          </a:xfrm>
          <a:prstGeom prst="rect">
            <a:avLst/>
          </a:prstGeom>
        </p:spPr>
      </p:pic>
      <p:pic>
        <p:nvPicPr>
          <p:cNvPr id="13" name="Рисунок 12" descr="dentist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627" y="928670"/>
            <a:ext cx="1696653" cy="178595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7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7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7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7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7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7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7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7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7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7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</a:rPr>
              <a:t>Задание</a:t>
            </a:r>
            <a:r>
              <a:rPr lang="ru-RU" sz="2000" b="1" dirty="0">
                <a:solidFill>
                  <a:srgbClr val="FF0000"/>
                </a:solidFill>
              </a:rPr>
              <a:t>:</a:t>
            </a:r>
            <a:r>
              <a:rPr lang="ru-RU" sz="2000" dirty="0">
                <a:solidFill>
                  <a:srgbClr val="FF0000"/>
                </a:solidFill>
              </a:rPr>
              <a:t>      </a:t>
            </a:r>
            <a:r>
              <a:rPr lang="ru-RU" sz="2400" dirty="0">
                <a:solidFill>
                  <a:srgbClr val="FF0000"/>
                </a:solidFill>
              </a:rPr>
              <a:t>разделить названия профессий на 5 групп в зависимости от их типа.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/>
              <a:t>Профессии:  </a:t>
            </a:r>
            <a:r>
              <a:rPr lang="ru-RU" sz="2400"/>
              <a:t>учитель,  шофёр,  цветовод-декоратор, бухгалтер, художник, врач, автомеханик, зоотехник,  музыкант,  программист. </a:t>
            </a:r>
          </a:p>
          <a:p>
            <a:pPr>
              <a:lnSpc>
                <a:spcPct val="80000"/>
              </a:lnSpc>
            </a:pPr>
            <a:r>
              <a:rPr lang="ru-RU" sz="2400"/>
              <a:t>«Человек-техника»: _________________________________________</a:t>
            </a:r>
          </a:p>
          <a:p>
            <a:pPr>
              <a:lnSpc>
                <a:spcPct val="80000"/>
              </a:lnSpc>
            </a:pPr>
            <a:r>
              <a:rPr lang="ru-RU" sz="2400"/>
              <a:t>«Человек-человек»: _________________________________________</a:t>
            </a:r>
          </a:p>
          <a:p>
            <a:pPr>
              <a:lnSpc>
                <a:spcPct val="80000"/>
              </a:lnSpc>
            </a:pPr>
            <a:r>
              <a:rPr lang="ru-RU" sz="2400"/>
              <a:t>«Человек-природа»: _________________________________________</a:t>
            </a:r>
          </a:p>
          <a:p>
            <a:pPr>
              <a:lnSpc>
                <a:spcPct val="80000"/>
              </a:lnSpc>
            </a:pPr>
            <a:r>
              <a:rPr lang="ru-RU" sz="2400"/>
              <a:t>«Человек - художественный образ»: ____________________________</a:t>
            </a:r>
          </a:p>
          <a:p>
            <a:pPr>
              <a:lnSpc>
                <a:spcPct val="80000"/>
              </a:lnSpc>
            </a:pPr>
            <a:r>
              <a:rPr lang="ru-RU" sz="2400"/>
              <a:t>«Человек - знаковая система»: _________________________________</a:t>
            </a:r>
          </a:p>
        </p:txBody>
      </p:sp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3995738" y="2565400"/>
            <a:ext cx="4752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CC0000"/>
                </a:solidFill>
              </a:rPr>
              <a:t>Шофер,   автомеханик</a:t>
            </a:r>
          </a:p>
        </p:txBody>
      </p:sp>
      <p:sp>
        <p:nvSpPr>
          <p:cNvPr id="158725" name="Text Box 5"/>
          <p:cNvSpPr txBox="1">
            <a:spLocks noChangeArrowheads="1"/>
          </p:cNvSpPr>
          <p:nvPr/>
        </p:nvSpPr>
        <p:spPr bwMode="auto">
          <a:xfrm>
            <a:off x="3924300" y="3213100"/>
            <a:ext cx="4608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CC0000"/>
                </a:solidFill>
              </a:rPr>
              <a:t>Учитель,    врач</a:t>
            </a:r>
          </a:p>
        </p:txBody>
      </p:sp>
      <p:sp>
        <p:nvSpPr>
          <p:cNvPr id="158727" name="Text Box 7"/>
          <p:cNvSpPr txBox="1">
            <a:spLocks noChangeArrowheads="1"/>
          </p:cNvSpPr>
          <p:nvPr/>
        </p:nvSpPr>
        <p:spPr bwMode="auto">
          <a:xfrm>
            <a:off x="2771775" y="4076700"/>
            <a:ext cx="7559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CC0000"/>
                </a:solidFill>
              </a:rPr>
              <a:t>Цветовод – декоратор, зоотехник</a:t>
            </a:r>
          </a:p>
        </p:txBody>
      </p:sp>
      <p:sp>
        <p:nvSpPr>
          <p:cNvPr id="158728" name="Text Box 8"/>
          <p:cNvSpPr txBox="1">
            <a:spLocks noChangeArrowheads="1"/>
          </p:cNvSpPr>
          <p:nvPr/>
        </p:nvSpPr>
        <p:spPr bwMode="auto">
          <a:xfrm>
            <a:off x="3995738" y="4724400"/>
            <a:ext cx="7272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CC0000"/>
                </a:solidFill>
              </a:rPr>
              <a:t>Художник,  музыкант</a:t>
            </a:r>
          </a:p>
        </p:txBody>
      </p:sp>
      <p:sp>
        <p:nvSpPr>
          <p:cNvPr id="158729" name="Text Box 9"/>
          <p:cNvSpPr txBox="1">
            <a:spLocks noChangeArrowheads="1"/>
          </p:cNvSpPr>
          <p:nvPr/>
        </p:nvSpPr>
        <p:spPr bwMode="auto">
          <a:xfrm>
            <a:off x="3563938" y="5373688"/>
            <a:ext cx="7129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CC0000"/>
                </a:solidFill>
              </a:rPr>
              <a:t>Бухгалтер, программист</a:t>
            </a:r>
          </a:p>
        </p:txBody>
      </p:sp>
      <p:pic>
        <p:nvPicPr>
          <p:cNvPr id="9" name="Рисунок 8" descr="img22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330" y="3402758"/>
            <a:ext cx="1965521" cy="232653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8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8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8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8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Блиц-опрос 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42844" y="928670"/>
            <a:ext cx="4352956" cy="57150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1</a:t>
            </a:r>
            <a:r>
              <a:rPr lang="ru-RU" sz="2000" dirty="0" smtClean="0"/>
              <a:t>. Какой писатель познакомил детишек всего мира с тем, чем пахнут ремесла? </a:t>
            </a:r>
          </a:p>
          <a:p>
            <a:pPr>
              <a:buNone/>
            </a:pPr>
            <a:r>
              <a:rPr lang="ru-RU" sz="2000" dirty="0" smtClean="0"/>
              <a:t> а) Агния </a:t>
            </a:r>
            <a:r>
              <a:rPr lang="ru-RU" sz="2000" dirty="0" err="1" smtClean="0"/>
              <a:t>Барто</a:t>
            </a:r>
            <a:r>
              <a:rPr lang="ru-RU" sz="2000" dirty="0" smtClean="0"/>
              <a:t>; </a:t>
            </a:r>
          </a:p>
          <a:p>
            <a:pPr>
              <a:buNone/>
            </a:pPr>
            <a:r>
              <a:rPr lang="ru-RU" sz="2000" dirty="0" smtClean="0"/>
              <a:t> б) Сергей Михалков; </a:t>
            </a:r>
          </a:p>
          <a:p>
            <a:pPr>
              <a:buNone/>
            </a:pPr>
            <a:r>
              <a:rPr lang="ru-RU" sz="2000" dirty="0" smtClean="0"/>
              <a:t> в) </a:t>
            </a:r>
            <a:r>
              <a:rPr lang="ru-RU" sz="2000" dirty="0" err="1" smtClean="0"/>
              <a:t>Джанни</a:t>
            </a:r>
            <a:r>
              <a:rPr lang="ru-RU" sz="2000" dirty="0" smtClean="0"/>
              <a:t> </a:t>
            </a:r>
            <a:r>
              <a:rPr lang="ru-RU" sz="2000" dirty="0" err="1" smtClean="0"/>
              <a:t>Родари</a:t>
            </a:r>
            <a:r>
              <a:rPr lang="ru-RU" sz="2000" dirty="0" smtClean="0"/>
              <a:t>. 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2. Где работает брокер? </a:t>
            </a:r>
          </a:p>
          <a:p>
            <a:pPr>
              <a:buNone/>
            </a:pPr>
            <a:r>
              <a:rPr lang="ru-RU" sz="2000" dirty="0" smtClean="0"/>
              <a:t> а) в банке; </a:t>
            </a:r>
          </a:p>
          <a:p>
            <a:pPr>
              <a:buNone/>
            </a:pPr>
            <a:r>
              <a:rPr lang="ru-RU" sz="2000" dirty="0" smtClean="0"/>
              <a:t>б</a:t>
            </a:r>
            <a:r>
              <a:rPr lang="ru-RU" sz="2000" dirty="0" smtClean="0"/>
              <a:t>) на бирже; </a:t>
            </a:r>
          </a:p>
          <a:p>
            <a:pPr>
              <a:buNone/>
            </a:pPr>
            <a:r>
              <a:rPr lang="ru-RU" sz="2000" dirty="0" smtClean="0"/>
              <a:t>в</a:t>
            </a:r>
            <a:r>
              <a:rPr lang="ru-RU" sz="2000" dirty="0" smtClean="0"/>
              <a:t>) на ипподроме. </a:t>
            </a:r>
          </a:p>
          <a:p>
            <a:pPr>
              <a:buNone/>
            </a:pPr>
            <a:endParaRPr lang="ru-RU" sz="2000" dirty="0" smtClean="0"/>
          </a:p>
          <a:p>
            <a:endParaRPr lang="ru-RU" sz="18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14876" y="1000108"/>
            <a:ext cx="4038600" cy="481171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3. За чем мужчина обращается к флористу? </a:t>
            </a:r>
          </a:p>
          <a:p>
            <a:pPr>
              <a:buNone/>
            </a:pPr>
            <a:r>
              <a:rPr lang="ru-RU" sz="2000" dirty="0" smtClean="0"/>
              <a:t> а) за табаком; </a:t>
            </a:r>
          </a:p>
          <a:p>
            <a:pPr>
              <a:buNone/>
            </a:pPr>
            <a:r>
              <a:rPr lang="ru-RU" sz="2000" dirty="0" smtClean="0"/>
              <a:t> б) за цветами; </a:t>
            </a:r>
          </a:p>
          <a:p>
            <a:pPr>
              <a:buNone/>
            </a:pPr>
            <a:r>
              <a:rPr lang="ru-RU" sz="2000" dirty="0" smtClean="0"/>
              <a:t> в) за морепродуктами. 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4</a:t>
            </a:r>
            <a:r>
              <a:rPr lang="ru-RU" sz="2000" dirty="0" smtClean="0"/>
              <a:t>. Представители какой профессии в середине века успешно заменяли врачей? </a:t>
            </a:r>
          </a:p>
          <a:p>
            <a:pPr>
              <a:buNone/>
            </a:pPr>
            <a:r>
              <a:rPr lang="ru-RU" sz="2000" dirty="0" smtClean="0"/>
              <a:t> а) кузнецы; </a:t>
            </a:r>
          </a:p>
          <a:p>
            <a:pPr>
              <a:buNone/>
            </a:pPr>
            <a:r>
              <a:rPr lang="ru-RU" sz="2000" dirty="0" smtClean="0"/>
              <a:t>б</a:t>
            </a:r>
            <a:r>
              <a:rPr lang="ru-RU" sz="2000" dirty="0" smtClean="0"/>
              <a:t>) цирюльники; </a:t>
            </a:r>
          </a:p>
          <a:p>
            <a:pPr>
              <a:buNone/>
            </a:pPr>
            <a:r>
              <a:rPr lang="ru-RU" sz="2000" dirty="0" smtClean="0"/>
              <a:t>в</a:t>
            </a:r>
            <a:r>
              <a:rPr lang="ru-RU" sz="2000" dirty="0" smtClean="0"/>
              <a:t>) алхимики. </a:t>
            </a:r>
            <a:endParaRPr lang="en-US" sz="2000" dirty="0" smtClean="0"/>
          </a:p>
        </p:txBody>
      </p:sp>
      <p:pic>
        <p:nvPicPr>
          <p:cNvPr id="7" name="Рисунок 6" descr="img24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2428868"/>
            <a:ext cx="2339853" cy="142876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Блиц-опрос 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491174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800" dirty="0" smtClean="0"/>
              <a:t> 5. Где работает крупье? </a:t>
            </a:r>
          </a:p>
          <a:p>
            <a:pPr>
              <a:buNone/>
            </a:pPr>
            <a:r>
              <a:rPr lang="ru-RU" sz="2800" dirty="0" smtClean="0"/>
              <a:t>а) в казино; </a:t>
            </a:r>
          </a:p>
          <a:p>
            <a:pPr>
              <a:buNone/>
            </a:pPr>
            <a:r>
              <a:rPr lang="ru-RU" sz="2800" dirty="0" smtClean="0"/>
              <a:t> б) на конюшне; </a:t>
            </a:r>
          </a:p>
          <a:p>
            <a:pPr>
              <a:buNone/>
            </a:pPr>
            <a:r>
              <a:rPr lang="ru-RU" sz="2800" dirty="0" smtClean="0"/>
              <a:t>в) на мельнице</a:t>
            </a:r>
            <a:r>
              <a:rPr lang="ru-RU" sz="2800" dirty="0" smtClean="0"/>
              <a:t>.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ru-RU" sz="2800" dirty="0" smtClean="0"/>
              <a:t> 6. Как называется ученый, исследующий духовную культуру народа? </a:t>
            </a:r>
          </a:p>
          <a:p>
            <a:pPr>
              <a:buNone/>
            </a:pPr>
            <a:r>
              <a:rPr lang="ru-RU" sz="2800" dirty="0" smtClean="0"/>
              <a:t> а) культиватор; </a:t>
            </a:r>
          </a:p>
          <a:p>
            <a:pPr>
              <a:buNone/>
            </a:pPr>
            <a:r>
              <a:rPr lang="ru-RU" sz="2800" dirty="0" smtClean="0"/>
              <a:t>б) культуролог; </a:t>
            </a:r>
          </a:p>
          <a:p>
            <a:pPr>
              <a:buNone/>
            </a:pPr>
            <a:r>
              <a:rPr lang="ru-RU" sz="2800" dirty="0" smtClean="0"/>
              <a:t> в) культурист. </a:t>
            </a:r>
          </a:p>
          <a:p>
            <a:r>
              <a:rPr lang="ru-RU" sz="2800" dirty="0" smtClean="0"/>
              <a:t>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38600" cy="491174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800" dirty="0" smtClean="0"/>
              <a:t>7. С представителями какой профессии сравнивают </a:t>
            </a:r>
            <a:r>
              <a:rPr lang="ru-RU" sz="2800" dirty="0" err="1" smtClean="0"/>
              <a:t>грязнулю</a:t>
            </a:r>
            <a:r>
              <a:rPr lang="ru-RU" sz="2800" dirty="0" smtClean="0"/>
              <a:t>? </a:t>
            </a:r>
          </a:p>
          <a:p>
            <a:pPr>
              <a:buNone/>
            </a:pPr>
            <a:r>
              <a:rPr lang="ru-RU" sz="2800" dirty="0" smtClean="0"/>
              <a:t> а) трубочист; </a:t>
            </a:r>
          </a:p>
          <a:p>
            <a:pPr>
              <a:buNone/>
            </a:pPr>
            <a:r>
              <a:rPr lang="ru-RU" sz="2800" dirty="0" smtClean="0"/>
              <a:t> б) шахтер; </a:t>
            </a:r>
          </a:p>
          <a:p>
            <a:pPr>
              <a:buNone/>
            </a:pPr>
            <a:r>
              <a:rPr lang="ru-RU" sz="2800" dirty="0" smtClean="0"/>
              <a:t> в) нефтяник</a:t>
            </a:r>
            <a:r>
              <a:rPr lang="ru-RU" sz="2800" dirty="0" smtClean="0"/>
              <a:t>.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ru-RU" sz="2800" dirty="0" smtClean="0"/>
              <a:t> 8. Кто в больнице погружает в глубокий сон пациента перед операцией? </a:t>
            </a:r>
          </a:p>
          <a:p>
            <a:pPr>
              <a:buNone/>
            </a:pPr>
            <a:r>
              <a:rPr lang="ru-RU" sz="2800" dirty="0" smtClean="0"/>
              <a:t> а) физиотерапевт; </a:t>
            </a:r>
          </a:p>
          <a:p>
            <a:pPr>
              <a:buNone/>
            </a:pPr>
            <a:r>
              <a:rPr lang="ru-RU" sz="2800" dirty="0" smtClean="0"/>
              <a:t> б) гипнотизер; </a:t>
            </a:r>
          </a:p>
          <a:p>
            <a:pPr>
              <a:buNone/>
            </a:pPr>
            <a:r>
              <a:rPr lang="ru-RU" sz="2800" dirty="0" smtClean="0"/>
              <a:t> в) анестезиолог. </a:t>
            </a:r>
          </a:p>
          <a:p>
            <a:endParaRPr lang="ru-RU" dirty="0"/>
          </a:p>
        </p:txBody>
      </p:sp>
      <p:pic>
        <p:nvPicPr>
          <p:cNvPr id="5" name="Рисунок 4" descr="briqu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1928802"/>
            <a:ext cx="1857388" cy="145856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Блиц-опрос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500174"/>
            <a:ext cx="4038600" cy="462598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 </a:t>
            </a:r>
            <a:r>
              <a:rPr lang="ru-RU" sz="2000" dirty="0" smtClean="0"/>
              <a:t>10. Как называется специалист по монтажу в кинематографии? </a:t>
            </a:r>
          </a:p>
          <a:p>
            <a:pPr>
              <a:buNone/>
            </a:pPr>
            <a:r>
              <a:rPr lang="ru-RU" sz="2000" dirty="0" smtClean="0"/>
              <a:t>а) монтажер; </a:t>
            </a:r>
          </a:p>
          <a:p>
            <a:pPr>
              <a:buNone/>
            </a:pPr>
            <a:r>
              <a:rPr lang="ru-RU" sz="2000" dirty="0" smtClean="0"/>
              <a:t>б) монтер; </a:t>
            </a:r>
          </a:p>
          <a:p>
            <a:pPr>
              <a:buNone/>
            </a:pPr>
            <a:r>
              <a:rPr lang="ru-RU" sz="2000" dirty="0" smtClean="0"/>
              <a:t>в) монтажист. 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ru-RU" sz="2000" dirty="0" smtClean="0"/>
              <a:t>11. Что делает визажист? </a:t>
            </a:r>
          </a:p>
          <a:p>
            <a:pPr>
              <a:buNone/>
            </a:pPr>
            <a:r>
              <a:rPr lang="ru-RU" sz="2000" dirty="0" smtClean="0"/>
              <a:t>а) визы; </a:t>
            </a:r>
          </a:p>
          <a:p>
            <a:pPr>
              <a:buNone/>
            </a:pPr>
            <a:r>
              <a:rPr lang="ru-RU" sz="2000" dirty="0" smtClean="0"/>
              <a:t> б) пластические операции; </a:t>
            </a:r>
          </a:p>
          <a:p>
            <a:pPr>
              <a:buNone/>
            </a:pPr>
            <a:r>
              <a:rPr lang="ru-RU" sz="2000" dirty="0" smtClean="0"/>
              <a:t>в) макияж. </a:t>
            </a:r>
          </a:p>
          <a:p>
            <a:pPr>
              <a:buNone/>
            </a:pPr>
            <a:endParaRPr lang="ru-RU" sz="16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1571612"/>
            <a:ext cx="4038600" cy="45545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12</a:t>
            </a:r>
            <a:r>
              <a:rPr lang="ru-RU" sz="2000" dirty="0" smtClean="0"/>
              <a:t>. Как называется артист, объявляющий и комментирующий номера эстрадной программы? </a:t>
            </a:r>
          </a:p>
          <a:p>
            <a:pPr>
              <a:buNone/>
            </a:pPr>
            <a:r>
              <a:rPr lang="ru-RU" sz="2000" dirty="0" smtClean="0"/>
              <a:t>а</a:t>
            </a:r>
            <a:r>
              <a:rPr lang="ru-RU" sz="2000" dirty="0" smtClean="0"/>
              <a:t>) спикер; </a:t>
            </a:r>
          </a:p>
          <a:p>
            <a:pPr>
              <a:buNone/>
            </a:pPr>
            <a:r>
              <a:rPr lang="ru-RU" sz="2000" dirty="0" smtClean="0"/>
              <a:t>б</a:t>
            </a:r>
            <a:r>
              <a:rPr lang="ru-RU" sz="2000" dirty="0" smtClean="0"/>
              <a:t>) конферансье; </a:t>
            </a:r>
          </a:p>
          <a:p>
            <a:pPr>
              <a:buNone/>
            </a:pPr>
            <a:r>
              <a:rPr lang="ru-RU" sz="2000" dirty="0" smtClean="0"/>
              <a:t> в) диктор.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 descr="img21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4000503"/>
            <a:ext cx="2786082" cy="2086493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57232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Дополните фразы: 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b="1" dirty="0"/>
          </a:p>
          <a:p>
            <a:pPr>
              <a:buFontTx/>
              <a:buNone/>
            </a:pPr>
            <a:r>
              <a:rPr lang="ru-RU" b="1" dirty="0"/>
              <a:t> </a:t>
            </a:r>
          </a:p>
          <a:p>
            <a:pPr>
              <a:buFontTx/>
              <a:buNone/>
            </a:pPr>
            <a:endParaRPr lang="ru-RU" b="1" dirty="0"/>
          </a:p>
          <a:p>
            <a:pPr>
              <a:buFontTx/>
              <a:buNone/>
            </a:pPr>
            <a:r>
              <a:rPr lang="ru-RU" b="1" dirty="0"/>
              <a:t> </a:t>
            </a: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r>
              <a:rPr lang="ru-RU" b="1" dirty="0" smtClean="0"/>
              <a:t>  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714488"/>
            <a:ext cx="721523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Меня привлекает профессия…,  потому что…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3071810"/>
            <a:ext cx="7215238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Мне хотелось бы после школы…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4357694"/>
            <a:ext cx="7215238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Чтобы добиться своей цели, необходимо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algn="ctr">
              <a:buFontTx/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…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а 3 из 5776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333375"/>
            <a:ext cx="5811837" cy="38163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763713" y="4437063"/>
            <a:ext cx="5832475" cy="2087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Желаю вам шагать по жизни смело,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Желаю счастья каждому найти,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Пусть сбудется, что каждому хотелось.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дорогу, друг! Счастливого пути!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229600" cy="48006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ru-RU" sz="2000" dirty="0" smtClean="0"/>
              <a:t>ПРОФЕССИЯ — род трудовой деятельности человека, предмет его постоянных занятий, а также свидетельство наличия у него знаний и умений, опыта, позволяющих квалифицированно выполнять данный вид работ </a:t>
            </a:r>
          </a:p>
          <a:p>
            <a:pPr eaLnBrk="1" hangingPunct="1">
              <a:buFont typeface="Wingdings" charset="2"/>
              <a:buNone/>
            </a:pPr>
            <a:endParaRPr lang="ru-RU" sz="2000" dirty="0" smtClean="0"/>
          </a:p>
          <a:p>
            <a:pPr eaLnBrk="1" hangingPunct="1">
              <a:buFont typeface="Wingdings" charset="2"/>
              <a:buNone/>
            </a:pPr>
            <a:r>
              <a:rPr lang="ru-RU" sz="2000" dirty="0" smtClean="0"/>
              <a:t>Специальность (от лат. </a:t>
            </a:r>
            <a:r>
              <a:rPr lang="ru-RU" sz="2000" dirty="0" err="1" smtClean="0"/>
              <a:t>specialis</a:t>
            </a:r>
            <a:r>
              <a:rPr lang="ru-RU" sz="2000" dirty="0" smtClean="0"/>
              <a:t> — особый, особенный, </a:t>
            </a:r>
            <a:r>
              <a:rPr lang="ru-RU" sz="2000" dirty="0" err="1" smtClean="0"/>
              <a:t>species</a:t>
            </a:r>
            <a:r>
              <a:rPr lang="ru-RU" sz="2000" dirty="0" smtClean="0"/>
              <a:t> — род, вид), комплекс приобретённых путём специальной подготовки и опыта работы знаний, умений и навыков, необходимых для определённого вида деятельности в рамках той или иной профессии (инженер-строитель, инженер-технолог, инженер-механик, слесарь-инструментальщик, слесарь-лекальщик, слесарь-наладчик, врач-терапевт, врач-окулист, врач-стоматолог).</a:t>
            </a:r>
          </a:p>
        </p:txBody>
      </p:sp>
      <p:sp>
        <p:nvSpPr>
          <p:cNvPr id="15363" name="WordArt 4"/>
          <p:cNvSpPr>
            <a:spLocks noChangeArrowheads="1" noChangeShapeType="1" noTextEdit="1"/>
          </p:cNvSpPr>
          <p:nvPr/>
        </p:nvSpPr>
        <p:spPr bwMode="auto">
          <a:xfrm>
            <a:off x="533400" y="228600"/>
            <a:ext cx="8382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Профессия и специальность, что это?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3" name="Содержимое 3" descr="90205s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0006-006-KHudozhnik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785794"/>
            <a:ext cx="1690688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0010-010-Professii-0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476250"/>
            <a:ext cx="233997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0015-016-Stroite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5600" y="5013325"/>
            <a:ext cx="2130425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0015-015-Professii-0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1214422"/>
            <a:ext cx="2747962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40824d547f9013f2828360f75ea2738e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3286124"/>
            <a:ext cx="190658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4648fb673a66bcec74a327533ccb211a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43213" y="4005263"/>
            <a:ext cx="208915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696eecf33dfe10c520c7cb8f4c99b381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88125" y="2420938"/>
            <a:ext cx="1846263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TextBox 15"/>
          <p:cNvSpPr txBox="1">
            <a:spLocks noChangeArrowheads="1"/>
          </p:cNvSpPr>
          <p:nvPr/>
        </p:nvSpPr>
        <p:spPr bwMode="auto">
          <a:xfrm>
            <a:off x="7092950" y="4652963"/>
            <a:ext cx="1511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</a:t>
            </a:r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7157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</a:rPr>
              <a:t>Разминка – </a:t>
            </a:r>
            <a:r>
              <a:rPr lang="ru-RU" b="1" dirty="0" err="1" smtClean="0">
                <a:solidFill>
                  <a:srgbClr val="FF0000"/>
                </a:solidFill>
              </a:rPr>
              <a:t>юморинка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143000"/>
            <a:ext cx="8229600" cy="4114800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None/>
              <a:defRPr/>
            </a:pPr>
            <a:endParaRPr lang="en-US" dirty="0" smtClean="0">
              <a:solidFill>
                <a:schemeClr val="accent5">
                  <a:lumMod val="90000"/>
                </a:schemeClr>
              </a:solidFill>
            </a:endParaRPr>
          </a:p>
          <a:p>
            <a:pPr>
              <a:buFontTx/>
              <a:buNone/>
              <a:defRPr/>
            </a:pPr>
            <a:r>
              <a:rPr lang="ru-RU" dirty="0" smtClean="0">
                <a:solidFill>
                  <a:schemeClr val="accent5">
                    <a:lumMod val="90000"/>
                  </a:schemeClr>
                </a:solidFill>
              </a:rPr>
              <a:t>Задание </a:t>
            </a:r>
            <a:r>
              <a:rPr lang="ru-RU" dirty="0" smtClean="0">
                <a:solidFill>
                  <a:schemeClr val="accent5">
                    <a:lumMod val="90000"/>
                  </a:schemeClr>
                </a:solidFill>
              </a:rPr>
              <a:t>будет такое. </a:t>
            </a:r>
            <a:br>
              <a:rPr lang="ru-RU" dirty="0" smtClean="0">
                <a:solidFill>
                  <a:schemeClr val="accent5">
                    <a:lumMod val="9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90000"/>
                  </a:schemeClr>
                </a:solidFill>
              </a:rPr>
              <a:t>Переставить буквы в предложенных словах так, чтобы получились названия профессий – например: </a:t>
            </a:r>
            <a:br>
              <a:rPr lang="ru-RU" sz="2400" dirty="0" smtClean="0">
                <a:solidFill>
                  <a:schemeClr val="accent5">
                    <a:lumMod val="90000"/>
                  </a:schemeClr>
                </a:solidFill>
              </a:rPr>
            </a:br>
            <a:r>
              <a:rPr lang="ru-RU" sz="2400" dirty="0" smtClean="0"/>
              <a:t>Рвач – (медицинский работник) – врач. </a:t>
            </a:r>
            <a:br>
              <a:rPr lang="ru-RU" sz="2400" dirty="0" smtClean="0"/>
            </a:br>
            <a:r>
              <a:rPr lang="ru-RU" sz="2400" dirty="0" smtClean="0"/>
              <a:t>Тёрка – (теоретическая кинематографическая профессия) –</a:t>
            </a:r>
            <a:br>
              <a:rPr lang="ru-RU" sz="2400" dirty="0" smtClean="0"/>
            </a:br>
            <a:endParaRPr lang="en-US" sz="2400" dirty="0" smtClean="0"/>
          </a:p>
          <a:p>
            <a:pPr>
              <a:buFontTx/>
              <a:buNone/>
              <a:defRPr/>
            </a:pPr>
            <a:endParaRPr lang="en-US" sz="2400" dirty="0" smtClean="0"/>
          </a:p>
          <a:p>
            <a:pPr>
              <a:buFontTx/>
              <a:buNone/>
              <a:defRPr/>
            </a:pPr>
            <a:r>
              <a:rPr lang="en-US" sz="2400" dirty="0" smtClean="0"/>
              <a:t>      </a:t>
            </a:r>
            <a:r>
              <a:rPr lang="ru-RU" sz="2400" dirty="0" smtClean="0"/>
              <a:t>Марля </a:t>
            </a:r>
            <a:r>
              <a:rPr lang="ru-RU" sz="2400" dirty="0" smtClean="0"/>
              <a:t>– (рабочий) –</a:t>
            </a:r>
            <a:br>
              <a:rPr lang="ru-RU" sz="2400" dirty="0" smtClean="0"/>
            </a:br>
            <a:endParaRPr lang="en-US" sz="2400" dirty="0" smtClean="0"/>
          </a:p>
          <a:p>
            <a:pPr>
              <a:buFontTx/>
              <a:buNone/>
              <a:defRPr/>
            </a:pPr>
            <a:r>
              <a:rPr lang="en-US" sz="2400" dirty="0" smtClean="0"/>
              <a:t>      </a:t>
            </a:r>
            <a:r>
              <a:rPr lang="ru-RU" sz="2400" dirty="0" smtClean="0"/>
              <a:t>Фиакр </a:t>
            </a:r>
            <a:r>
              <a:rPr lang="ru-RU" sz="2400" dirty="0" smtClean="0"/>
              <a:t>– (цирковая профессия) –</a:t>
            </a:r>
            <a:br>
              <a:rPr lang="ru-RU" sz="2400" dirty="0" smtClean="0"/>
            </a:br>
            <a:r>
              <a:rPr lang="ru-RU" sz="2400" dirty="0" smtClean="0"/>
              <a:t>Старина </a:t>
            </a:r>
            <a:r>
              <a:rPr lang="ru-RU" sz="2400" dirty="0" smtClean="0"/>
              <a:t>– (медицинский работник) –  </a:t>
            </a:r>
            <a:br>
              <a:rPr lang="ru-RU" sz="2400" dirty="0" smtClean="0"/>
            </a:br>
            <a:r>
              <a:rPr lang="ru-RU" sz="2400" dirty="0" smtClean="0"/>
              <a:t>Водосток – (животноводческая профессия) –</a:t>
            </a:r>
            <a:br>
              <a:rPr lang="ru-RU" sz="2400" dirty="0" smtClean="0"/>
            </a:br>
            <a:r>
              <a:rPr lang="ru-RU" sz="2400" dirty="0" err="1" smtClean="0"/>
              <a:t>Авдотак</a:t>
            </a:r>
            <a:r>
              <a:rPr lang="ru-RU" sz="2400" dirty="0" smtClean="0"/>
              <a:t> – (юридическая профессия) – </a:t>
            </a:r>
            <a:br>
              <a:rPr lang="ru-RU" sz="2400" dirty="0" smtClean="0"/>
            </a:br>
            <a:r>
              <a:rPr lang="ru-RU" sz="2400" dirty="0" smtClean="0"/>
              <a:t>Травинка – (продавец старины) –  </a:t>
            </a:r>
          </a:p>
          <a:p>
            <a:pPr>
              <a:buFontTx/>
              <a:buNone/>
              <a:defRPr/>
            </a:pPr>
            <a:endParaRPr lang="ru-RU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786050" y="2857496"/>
            <a:ext cx="10541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 Black" pitchFamily="34" charset="0"/>
              </a:rPr>
              <a:t>актер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86188" y="3286124"/>
            <a:ext cx="996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 Black" pitchFamily="34" charset="0"/>
              </a:rPr>
              <a:t>маляр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29250" y="3857628"/>
            <a:ext cx="1038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 Black" pitchFamily="34" charset="0"/>
              </a:rPr>
              <a:t>факир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286512" y="4071943"/>
            <a:ext cx="1785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 Black" pitchFamily="34" charset="0"/>
              </a:rPr>
              <a:t>санитар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143750" y="4286256"/>
            <a:ext cx="1358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 Black" pitchFamily="34" charset="0"/>
              </a:rPr>
              <a:t>скотовод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00750" y="4643446"/>
            <a:ext cx="1206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 Black" pitchFamily="34" charset="0"/>
              </a:rPr>
              <a:t>адвокат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500688" y="5000636"/>
            <a:ext cx="1382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 Black" pitchFamily="34" charset="0"/>
              </a:rPr>
              <a:t>антиквар</a:t>
            </a:r>
          </a:p>
        </p:txBody>
      </p:sp>
      <p:pic>
        <p:nvPicPr>
          <p:cNvPr id="11" name="Рисунок 10" descr="peint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330" y="142852"/>
            <a:ext cx="1609725" cy="1628775"/>
          </a:xfrm>
          <a:prstGeom prst="rect">
            <a:avLst/>
          </a:prstGeom>
        </p:spPr>
      </p:pic>
      <p:pic>
        <p:nvPicPr>
          <p:cNvPr id="12" name="Рисунок 11" descr="jardini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10" y="285728"/>
            <a:ext cx="1300332" cy="1180914"/>
          </a:xfrm>
          <a:prstGeom prst="rect">
            <a:avLst/>
          </a:prstGeom>
        </p:spPr>
      </p:pic>
      <p:pic>
        <p:nvPicPr>
          <p:cNvPr id="13" name="Рисунок 12" descr="a5bea7c3495578dae6c752b34dc223bb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5067300"/>
            <a:ext cx="2952750" cy="17907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sz="4400" i="1" dirty="0" smtClean="0">
                <a:solidFill>
                  <a:srgbClr val="FF0000"/>
                </a:solidFill>
              </a:rPr>
              <a:t>5 типов профессий:</a:t>
            </a:r>
            <a:br>
              <a:rPr lang="ru-RU" sz="4400" i="1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45720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ru-RU" sz="2000" dirty="0" smtClean="0"/>
              <a:t>1. "Человек - живая природа" (П)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ru-RU" sz="2000" dirty="0" smtClean="0"/>
              <a:t>    Представители этого типа имеют дело с растительными и животными организмами, микроорганизмами и условиями их существования. 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ru-RU" sz="2000" dirty="0" smtClean="0"/>
              <a:t>    Сюда можно отнести профессии, связанные с изучением живой и неживой природы, с уходом за растениями и животными, с профилактикой и лечением заболеваний растений и животных: микробиолог, геолог, овощевод, орнитолог, зоотехник, ветеринар, эколог, агрохимик, мелиоратор, лесовод и др.</a:t>
            </a:r>
          </a:p>
        </p:txBody>
      </p:sp>
      <p:sp>
        <p:nvSpPr>
          <p:cNvPr id="19459" name="WordArt 4"/>
          <p:cNvSpPr>
            <a:spLocks noChangeArrowheads="1" noChangeShapeType="1" noTextEdit="1"/>
          </p:cNvSpPr>
          <p:nvPr/>
        </p:nvSpPr>
        <p:spPr bwMode="auto">
          <a:xfrm>
            <a:off x="1371600" y="428604"/>
            <a:ext cx="7010400" cy="12477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Классификация профессий</a:t>
            </a: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   </a:t>
            </a: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22860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45720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ru-RU" sz="2000" dirty="0" smtClean="0"/>
              <a:t>2. "Человек - техника" (и неживая природа) (Т) 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ru-RU" sz="2000" dirty="0" smtClean="0"/>
              <a:t>    Работники имеют дело с неживыми, техническими объектами труда. 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ru-RU" sz="2000" dirty="0" smtClean="0"/>
              <a:t>    Тип "Человек - техника" включает в себя профессии, связанные с созданием, монтажом, сборкой и наладкой технических средств: </a:t>
            </a:r>
            <a:r>
              <a:rPr lang="ru-RU" sz="2000" dirty="0" err="1" smtClean="0"/>
              <a:t>газоэлектросварщик</a:t>
            </a:r>
            <a:r>
              <a:rPr lang="ru-RU" sz="2000" dirty="0" smtClean="0"/>
              <a:t>, токарь, инженер, конструктор, слесарь, монтажник, водитель, механик, машинист, технолог и </a:t>
            </a:r>
            <a:r>
              <a:rPr lang="ru-RU" sz="2000" dirty="0" err="1" smtClean="0"/>
              <a:t>др</a:t>
            </a:r>
            <a:endParaRPr lang="ru-RU" sz="2000" dirty="0" smtClean="0"/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23622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WordArt 5"/>
          <p:cNvSpPr>
            <a:spLocks noChangeArrowheads="1" noChangeShapeType="1" noTextEdit="1"/>
          </p:cNvSpPr>
          <p:nvPr/>
        </p:nvSpPr>
        <p:spPr bwMode="auto">
          <a:xfrm>
            <a:off x="1371600" y="571480"/>
            <a:ext cx="7010400" cy="11049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Классификация профессий</a:t>
            </a: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  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41910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ru-RU" sz="1800" smtClean="0"/>
              <a:t>3. "Человек - человек" (Ч) 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ru-RU" sz="1800" smtClean="0"/>
              <a:t>    Предметом интереса, распознавания, обслуживания, преобразования здесь являются социальные системы, сообщества, группы населения, люди разного возраста. 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ru-RU" sz="1800" smtClean="0"/>
              <a:t>    К профессиям типа "Человек - человек" относятся профессии, связанные с медицинским обслуживанием и правовой защитой человека: врач, медсестра, фельдшер, преподаватель, психолог, референт, гувернер, менеджер, продавец, официант, агент по рекламе, экспедитор, юрист, следователь, инспектор ГИБДД и др.</a:t>
            </a:r>
          </a:p>
        </p:txBody>
      </p:sp>
      <p:sp>
        <p:nvSpPr>
          <p:cNvPr id="21507" name="WordArt 4"/>
          <p:cNvSpPr>
            <a:spLocks noChangeArrowheads="1" noChangeShapeType="1" noTextEdit="1"/>
          </p:cNvSpPr>
          <p:nvPr/>
        </p:nvSpPr>
        <p:spPr bwMode="auto">
          <a:xfrm>
            <a:off x="1371600" y="500042"/>
            <a:ext cx="7010400" cy="11763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Классификация профессий</a:t>
            </a: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   </a:t>
            </a: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5146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41148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ru-RU" sz="1800" smtClean="0"/>
              <a:t>4. "Человек - знаковая система" (3)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ru-RU" sz="1800" smtClean="0"/>
              <a:t>    Естественные и искусственные языки, условные знаки, символы, цифры, формулы - вот предметные миры, которые занимают представителей профессий этого типа. 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ru-RU" sz="1800" smtClean="0"/>
              <a:t>    Тип "Человек - знаковая система" объединяет профессии, связанные с текстами, цифрами, формулами, и таблицами, с чертежами, картами, схемами, звуковыми сигналами: переводчик, программист, бухгалтер, экономист, специалист по маркетингу, геодезист, телефонист, налоговый инспектор, чертежник и др.</a:t>
            </a:r>
          </a:p>
        </p:txBody>
      </p:sp>
      <p:sp>
        <p:nvSpPr>
          <p:cNvPr id="22531" name="WordArt 4"/>
          <p:cNvSpPr>
            <a:spLocks noChangeArrowheads="1" noChangeShapeType="1" noTextEdit="1"/>
          </p:cNvSpPr>
          <p:nvPr/>
        </p:nvSpPr>
        <p:spPr bwMode="auto">
          <a:xfrm>
            <a:off x="1371600" y="642918"/>
            <a:ext cx="7010400" cy="10334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Классификация профессий</a:t>
            </a: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   </a:t>
            </a:r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13360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64</TotalTime>
  <Words>1119</Words>
  <Application>Microsoft Office PowerPoint</Application>
  <PresentationFormat>Экран (4:3)</PresentationFormat>
  <Paragraphs>150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  </vt:lpstr>
      <vt:lpstr>Слайд 2</vt:lpstr>
      <vt:lpstr>Слайд 3</vt:lpstr>
      <vt:lpstr>Разминка – юморинка  </vt:lpstr>
      <vt:lpstr>5 типов профессий: </vt:lpstr>
      <vt:lpstr>Слайд 6</vt:lpstr>
      <vt:lpstr>Слайд 7</vt:lpstr>
      <vt:lpstr>Слайд 8</vt:lpstr>
      <vt:lpstr>Слайд 9</vt:lpstr>
      <vt:lpstr>Слайд 10</vt:lpstr>
      <vt:lpstr>Слайд 11</vt:lpstr>
      <vt:lpstr>Задание:      разделить названия профессий на 5 групп в зависимости от их типа.</vt:lpstr>
      <vt:lpstr>Блиц-опрос  </vt:lpstr>
      <vt:lpstr>Блиц-опрос  </vt:lpstr>
      <vt:lpstr>Блиц-опрос</vt:lpstr>
      <vt:lpstr>Дополните фразы:  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</cp:revision>
  <dcterms:created xsi:type="dcterms:W3CDTF">2012-03-23T17:49:11Z</dcterms:created>
  <dcterms:modified xsi:type="dcterms:W3CDTF">2012-03-23T18:53:28Z</dcterms:modified>
</cp:coreProperties>
</file>