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0" r:id="rId2"/>
    <p:sldId id="256" r:id="rId3"/>
    <p:sldId id="261" r:id="rId4"/>
    <p:sldId id="263" r:id="rId5"/>
    <p:sldId id="265" r:id="rId6"/>
    <p:sldId id="306" r:id="rId7"/>
    <p:sldId id="262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7" r:id="rId18"/>
    <p:sldId id="276" r:id="rId19"/>
    <p:sldId id="278" r:id="rId20"/>
    <p:sldId id="279" r:id="rId21"/>
    <p:sldId id="280" r:id="rId22"/>
    <p:sldId id="281" r:id="rId23"/>
    <p:sldId id="282" r:id="rId24"/>
    <p:sldId id="259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2" r:id="rId44"/>
    <p:sldId id="304" r:id="rId45"/>
    <p:sldId id="305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D0B1618-24AF-43C1-9067-8D7157726A91}">
          <p14:sldIdLst/>
        </p14:section>
        <p14:section name="Раздел без заголовка" id="{8B936579-9B95-402E-9714-5BAAB4348E8F}">
          <p14:sldIdLst>
            <p14:sldId id="260"/>
            <p14:sldId id="256"/>
            <p14:sldId id="261"/>
            <p14:sldId id="263"/>
            <p14:sldId id="265"/>
            <p14:sldId id="306"/>
            <p14:sldId id="262"/>
            <p14:sldId id="266"/>
          </p14:sldIdLst>
        </p14:section>
        <p14:section name="Геометрия." id="{4E9579A2-D0E8-4820-8461-7CFC70E58A5E}">
          <p14:sldIdLst>
            <p14:sldId id="267"/>
            <p14:sldId id="268"/>
            <p14:sldId id="269"/>
            <p14:sldId id="270"/>
            <p14:sldId id="271"/>
          </p14:sldIdLst>
        </p14:section>
        <p14:section name="Алгебра." id="{30BF8281-345A-46C6-A460-155AE1A7ED3E}">
          <p14:sldIdLst>
            <p14:sldId id="272"/>
            <p14:sldId id="273"/>
            <p14:sldId id="274"/>
            <p14:sldId id="277"/>
            <p14:sldId id="276"/>
          </p14:sldIdLst>
        </p14:section>
        <p14:section name="Путешествуем по планете." id="{39317DFC-F39A-491C-8211-AE4BA07C0423}">
          <p14:sldIdLst>
            <p14:sldId id="278"/>
            <p14:sldId id="279"/>
            <p14:sldId id="280"/>
            <p14:sldId id="281"/>
            <p14:sldId id="282"/>
          </p14:sldIdLst>
        </p14:section>
        <p14:section name="РАУНД 2" id="{360F39AC-3F1A-4AA6-A2F6-922049FA9445}">
          <p14:sldIdLst>
            <p14:sldId id="259"/>
          </p14:sldIdLst>
        </p14:section>
        <p14:section name="Задачи" id="{7F4FE0AE-4F0F-48FD-932C-9C2D39863662}">
          <p14:sldIdLst>
            <p14:sldId id="283"/>
            <p14:sldId id="284"/>
            <p14:sldId id="285"/>
            <p14:sldId id="286"/>
            <p14:sldId id="287"/>
          </p14:sldIdLst>
        </p14:section>
        <p14:section name="&quot;Семёрка&quot;" id="{D41AE012-984B-4833-9305-A7E13131CE83}">
          <p14:sldIdLst>
            <p14:sldId id="288"/>
            <p14:sldId id="289"/>
            <p14:sldId id="290"/>
            <p14:sldId id="291"/>
            <p14:sldId id="292"/>
          </p14:sldIdLst>
        </p14:section>
        <p14:section name="Числа." id="{228A194C-9EC6-4090-91BC-E73667D89D18}">
          <p14:sldIdLst>
            <p14:sldId id="293"/>
            <p14:sldId id="294"/>
            <p14:sldId id="295"/>
            <p14:sldId id="296"/>
            <p14:sldId id="297"/>
          </p14:sldIdLst>
        </p14:section>
        <p14:section name="Знаешь ли ты?" id="{71A958D6-093E-426C-9F91-A2829D770BDF}">
          <p14:sldIdLst>
            <p14:sldId id="298"/>
            <p14:sldId id="299"/>
            <p14:sldId id="300"/>
            <p14:sldId id="302"/>
            <p14:sldId id="304"/>
          </p14:sldIdLst>
        </p14:section>
        <p14:section name="Раунд III" id="{14AF1CA0-BB89-458F-B73D-CF8EFE06EE75}">
          <p14:sldIdLst>
            <p14:sldId id="30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CCFF33"/>
    <a:srgbClr val="FFFF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59" autoAdjust="0"/>
    <p:restoredTop sz="86323" autoAdjust="0"/>
  </p:normalViewPr>
  <p:slideViewPr>
    <p:cSldViewPr>
      <p:cViewPr>
        <p:scale>
          <a:sx n="70" d="100"/>
          <a:sy n="70" d="100"/>
        </p:scale>
        <p:origin x="-1152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3510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C3E6B60-6D8F-46CC-B0F7-C4E032E216BA}" type="datetimeFigureOut">
              <a:rPr lang="ru-RU" smtClean="0"/>
              <a:t>14.03.2015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1208649-53B3-4E06-B556-61E1791BCF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t>14.03.2015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t>14.03.2015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t>14.03.2015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t>14.03.2015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t>14.03.2015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t>14.03.2015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t>14.03.2015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6B60-6D8F-46CC-B0F7-C4E032E216BA}" type="datetimeFigureOut">
              <a:rPr lang="ru-RU" smtClean="0"/>
              <a:t>14.03.2015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8649-53B3-4E06-B556-61E1791BCF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C3E6B60-6D8F-46CC-B0F7-C4E032E216BA}" type="datetimeFigureOut">
              <a:rPr lang="ru-RU" smtClean="0"/>
              <a:t>14.03.2015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1208649-53B3-4E06-B556-61E1791BCF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C3E6B60-6D8F-46CC-B0F7-C4E032E216BA}" type="datetimeFigureOut">
              <a:rPr lang="ru-RU" smtClean="0"/>
              <a:t>14.03.2015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1208649-53B3-4E06-B556-61E1791BCF5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C3E6B60-6D8F-46CC-B0F7-C4E032E216BA}" type="datetimeFigureOut">
              <a:rPr lang="ru-RU" smtClean="0"/>
              <a:t>14.03.2015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1208649-53B3-4E06-B556-61E1791BCF5C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3.xml"/><Relationship Id="rId21" Type="http://schemas.openxmlformats.org/officeDocument/2006/relationships/slide" Target="slide23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24.xml"/><Relationship Id="rId16" Type="http://schemas.openxmlformats.org/officeDocument/2006/relationships/slide" Target="slide17.xml"/><Relationship Id="rId20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5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1.xml"/><Relationship Id="rId4" Type="http://schemas.openxmlformats.org/officeDocument/2006/relationships/slide" Target="slide4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slide" Target="slide36.xml"/><Relationship Id="rId18" Type="http://schemas.openxmlformats.org/officeDocument/2006/relationships/slide" Target="slide42.xml"/><Relationship Id="rId3" Type="http://schemas.openxmlformats.org/officeDocument/2006/relationships/slide" Target="slide26.xml"/><Relationship Id="rId21" Type="http://schemas.openxmlformats.org/officeDocument/2006/relationships/slide" Target="slide41.xml"/><Relationship Id="rId7" Type="http://schemas.openxmlformats.org/officeDocument/2006/relationships/slide" Target="slide30.xml"/><Relationship Id="rId12" Type="http://schemas.openxmlformats.org/officeDocument/2006/relationships/slide" Target="slide35.xml"/><Relationship Id="rId17" Type="http://schemas.openxmlformats.org/officeDocument/2006/relationships/slide" Target="slide40.xml"/><Relationship Id="rId2" Type="http://schemas.openxmlformats.org/officeDocument/2006/relationships/slide" Target="slide25.xml"/><Relationship Id="rId16" Type="http://schemas.openxmlformats.org/officeDocument/2006/relationships/slide" Target="slide39.xml"/><Relationship Id="rId20" Type="http://schemas.openxmlformats.org/officeDocument/2006/relationships/slide" Target="slide4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9.xml"/><Relationship Id="rId11" Type="http://schemas.openxmlformats.org/officeDocument/2006/relationships/slide" Target="slide34.xml"/><Relationship Id="rId5" Type="http://schemas.openxmlformats.org/officeDocument/2006/relationships/slide" Target="slide28.xml"/><Relationship Id="rId15" Type="http://schemas.openxmlformats.org/officeDocument/2006/relationships/slide" Target="slide38.xml"/><Relationship Id="rId10" Type="http://schemas.openxmlformats.org/officeDocument/2006/relationships/slide" Target="slide33.xml"/><Relationship Id="rId19" Type="http://schemas.openxmlformats.org/officeDocument/2006/relationships/slide" Target="slide43.xml"/><Relationship Id="rId4" Type="http://schemas.openxmlformats.org/officeDocument/2006/relationships/slide" Target="slide27.xml"/><Relationship Id="rId9" Type="http://schemas.openxmlformats.org/officeDocument/2006/relationships/slide" Target="slide32.xml"/><Relationship Id="rId14" Type="http://schemas.openxmlformats.org/officeDocument/2006/relationships/slide" Target="slide37.xml"/><Relationship Id="rId22" Type="http://schemas.openxmlformats.org/officeDocument/2006/relationships/slide" Target="slide4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412776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Своя игра: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«Математическое сражение»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299695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 класс</a:t>
            </a:r>
            <a:endParaRPr lang="ru-RU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4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8283" y="548680"/>
            <a:ext cx="6965245" cy="208823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20.Утверждение, которое </a:t>
            </a:r>
            <a:r>
              <a:rPr lang="ru-RU" dirty="0">
                <a:solidFill>
                  <a:srgbClr val="0070C0"/>
                </a:solidFill>
              </a:rPr>
              <a:t>не требует доказательства.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36031" y="4399421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Аксиома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00287" y="5915891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3203848" y="3802687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53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1867" y="692696"/>
            <a:ext cx="6965245" cy="2016224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30.Сколько </a:t>
            </a:r>
            <a:r>
              <a:rPr lang="ru-RU" dirty="0">
                <a:solidFill>
                  <a:srgbClr val="0070C0"/>
                </a:solidFill>
              </a:rPr>
              <a:t>вершин имеет куб?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37244" y="4516078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8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987825" y="3789040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7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95023" y="548680"/>
            <a:ext cx="6965245" cy="259228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40.Раздел </a:t>
            </a:r>
            <a:r>
              <a:rPr lang="ru-RU" dirty="0">
                <a:solidFill>
                  <a:srgbClr val="0070C0"/>
                </a:solidFill>
              </a:rPr>
              <a:t>геометрии, изучающий фигуры на плоскости.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88000" y="4437112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Планиметрия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19256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99872" y="3717033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404664"/>
            <a:ext cx="6965245" cy="216024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50.Прибор</a:t>
            </a:r>
            <a:r>
              <a:rPr lang="ru-RU" dirty="0">
                <a:solidFill>
                  <a:srgbClr val="0070C0"/>
                </a:solidFill>
              </a:rPr>
              <a:t>, который измеряет углы на местности.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83768" y="4293096"/>
            <a:ext cx="4248000" cy="134640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Угломер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915816" y="364502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177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1052736"/>
            <a:ext cx="6965245" cy="115212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10.Результат </a:t>
            </a:r>
            <a:r>
              <a:rPr lang="ru-RU" dirty="0">
                <a:solidFill>
                  <a:srgbClr val="0070C0"/>
                </a:solidFill>
              </a:rPr>
              <a:t>умножения.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83768" y="4089113"/>
            <a:ext cx="4608512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Произведение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316416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563888" y="3429000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079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908720"/>
            <a:ext cx="6965245" cy="208823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70C0"/>
                </a:solidFill>
              </a:rPr>
              <a:t>20.Назовите</a:t>
            </a:r>
            <a:r>
              <a:rPr lang="ru-RU" dirty="0">
                <a:solidFill>
                  <a:srgbClr val="0070C0"/>
                </a:solidFill>
              </a:rPr>
              <a:t> независимую </a:t>
            </a:r>
            <a:r>
              <a:rPr lang="ru-RU" dirty="0" smtClean="0">
                <a:solidFill>
                  <a:srgbClr val="0070C0"/>
                </a:solidFill>
              </a:rPr>
              <a:t>переменную.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4435121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Аргумент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29777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563888" y="3789039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918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908720"/>
            <a:ext cx="6965245" cy="208823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30.Как называется функция:</a:t>
            </a:r>
            <a:r>
              <a:rPr lang="en-US" dirty="0">
                <a:solidFill>
                  <a:srgbClr val="0070C0"/>
                </a:solidFill>
              </a:rPr>
              <a:t> y=kx+b</a:t>
            </a:r>
            <a:r>
              <a:rPr lang="ru-RU" dirty="0">
                <a:solidFill>
                  <a:srgbClr val="0070C0"/>
                </a:solidFill>
              </a:rPr>
              <a:t>?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27784" y="4318814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Линейная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75856" y="3645024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72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87624" y="980729"/>
            <a:ext cx="6965245" cy="216024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70C0"/>
                </a:solidFill>
              </a:rPr>
              <a:t>40.Сравните: </a:t>
            </a:r>
            <a:r>
              <a:rPr lang="ru-RU" sz="4000" dirty="0" smtClean="0">
                <a:solidFill>
                  <a:srgbClr val="0070C0"/>
                </a:solidFill>
              </a:rPr>
              <a:t> (-</a:t>
            </a:r>
            <a:r>
              <a:rPr lang="ru-RU" sz="4000" dirty="0">
                <a:solidFill>
                  <a:srgbClr val="0070C0"/>
                </a:solidFill>
              </a:rPr>
              <a:t>6)  </a:t>
            </a:r>
            <a:r>
              <a:rPr lang="ru-RU" sz="4000" dirty="0" smtClean="0">
                <a:solidFill>
                  <a:srgbClr val="0070C0"/>
                </a:solidFill>
              </a:rPr>
              <a:t>и  (-</a:t>
            </a:r>
            <a:r>
              <a:rPr lang="ru-RU" sz="4000" dirty="0">
                <a:solidFill>
                  <a:srgbClr val="0070C0"/>
                </a:solidFill>
              </a:rPr>
              <a:t>2</a:t>
            </a:r>
            <a:r>
              <a:rPr lang="ru-RU" sz="4000" dirty="0" smtClean="0">
                <a:solidFill>
                  <a:srgbClr val="0070C0"/>
                </a:solidFill>
              </a:rPr>
              <a:t>)</a:t>
            </a:r>
            <a:br>
              <a:rPr lang="ru-RU" sz="4000" dirty="0" smtClean="0">
                <a:solidFill>
                  <a:srgbClr val="0070C0"/>
                </a:solidFill>
              </a:rPr>
            </a:b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0152" y="142476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3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42615" y="142476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4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87824" y="4601019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(-6)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(-2)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76783" y="47974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05770" y="484052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4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491880" y="4077072"/>
            <a:ext cx="2761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044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836712"/>
            <a:ext cx="6965245" cy="2664296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50.Приведите пример числового выражения, не имеющего смысла. 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8229600" y="5921749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10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980728"/>
            <a:ext cx="6965245" cy="252028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10.Сколько </a:t>
            </a:r>
            <a:r>
              <a:rPr lang="ru-RU" dirty="0">
                <a:solidFill>
                  <a:srgbClr val="0070C0"/>
                </a:solidFill>
              </a:rPr>
              <a:t>всего материков существует на Земле?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92016" y="4591761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6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38161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75856" y="4005064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38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ru-RU" sz="4000" dirty="0" smtClean="0">
                <a:hlinkClick r:id="rId2" action="ppaction://hlinksldjump"/>
              </a:rPr>
              <a:t>Раунд </a:t>
            </a:r>
            <a:r>
              <a:rPr lang="en-US" sz="4000" dirty="0" smtClean="0">
                <a:hlinkClick r:id="rId2" action="ppaction://hlinksldjump"/>
              </a:rPr>
              <a:t>I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12022" y="126876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3" action="ppaction://hlinksldjump"/>
              </a:rPr>
              <a:t>10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01772" y="126876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4" action="ppaction://hlinksldjump"/>
              </a:rPr>
              <a:t>20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18448" y="126876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5" action="ppaction://hlinksldjump"/>
              </a:rPr>
              <a:t>30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915461" y="126876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6" action="ppaction://hlinksldjump"/>
              </a:rPr>
              <a:t>40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919377" y="129046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7" action="ppaction://hlinksldjump"/>
              </a:rPr>
              <a:t>50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12022" y="2278728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8" action="ppaction://hlinksldjump"/>
              </a:rPr>
              <a:t>10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01772" y="226558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9" action="ppaction://hlinksldjump"/>
              </a:rPr>
              <a:t>20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902146" y="226558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0" action="ppaction://hlinksldjump"/>
              </a:rPr>
              <a:t>30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915461" y="2278728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1" action="ppaction://hlinksldjump"/>
              </a:rPr>
              <a:t>40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919377" y="2297273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2" action="ppaction://hlinksldjump"/>
              </a:rPr>
              <a:t>50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925877" y="326872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3" action="ppaction://hlinksldjump"/>
              </a:rPr>
              <a:t>10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35484" y="3261042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4" action="ppaction://hlinksldjump"/>
              </a:rPr>
              <a:t>20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921005" y="3302856"/>
            <a:ext cx="914400" cy="914400"/>
          </a:xfrm>
          <a:prstGeom prst="round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5" action="ppaction://hlinksldjump"/>
              </a:rPr>
              <a:t>30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915461" y="3296629"/>
            <a:ext cx="914400" cy="914400"/>
          </a:xfrm>
          <a:prstGeom prst="round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6" action="ppaction://hlinksldjump"/>
              </a:rPr>
              <a:t>40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956725" y="3302856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7" action="ppaction://hlinksldjump"/>
              </a:rPr>
              <a:t>50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1268760"/>
            <a:ext cx="3456384" cy="91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ИМЕНА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1520" y="2270732"/>
            <a:ext cx="3456383" cy="91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accent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ГЕОМЕТРИЯ</a:t>
            </a:r>
            <a:endParaRPr lang="ru-RU" sz="2800" b="1" spc="50" dirty="0">
              <a:ln w="11430"/>
              <a:solidFill>
                <a:schemeClr val="accent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51521" y="3280593"/>
            <a:ext cx="3456383" cy="8752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ЛГЕБРА</a:t>
            </a:r>
            <a:endParaRPr lang="ru-RU" sz="28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51521" y="4246786"/>
            <a:ext cx="3456384" cy="9376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ПУТЕШЕСТВУЕМ</a:t>
            </a:r>
          </a:p>
          <a:p>
            <a:pPr algn="ctr"/>
            <a:r>
              <a:rPr lang="ru-RU" sz="2800" b="1" spc="50" dirty="0" smtClean="0">
                <a:ln w="11430"/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 ПЛАНЕТЕ</a:t>
            </a:r>
            <a:endParaRPr lang="ru-RU" sz="2800" b="1" spc="50" dirty="0">
              <a:ln w="11430"/>
              <a:solidFill>
                <a:schemeClr val="accent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>
            <a:hlinkClick r:id="rId18" action="ppaction://hlinksldjump"/>
          </p:cNvPr>
          <p:cNvSpPr/>
          <p:nvPr/>
        </p:nvSpPr>
        <p:spPr>
          <a:xfrm>
            <a:off x="3954548" y="428443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8" action="ppaction://hlinksldjump"/>
              </a:rPr>
              <a:t>10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918448" y="4310632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9" action="ppaction://hlinksldjump"/>
              </a:rPr>
              <a:t>30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915461" y="4310632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0" action="ppaction://hlinksldjump"/>
              </a:rPr>
              <a:t>40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956725" y="4310632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1" action="ppaction://hlinksldjump"/>
              </a:rPr>
              <a:t>50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935484" y="428443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2" action="ppaction://hlinksldjump"/>
              </a:rPr>
              <a:t>20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685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980728"/>
            <a:ext cx="6965245" cy="208823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20.Назовите самую высокую точки Земли.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55776" y="4634377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Эверест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316416" y="5976811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47864" y="393305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45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980728"/>
            <a:ext cx="6965245" cy="208823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30.Назовите самую низкую точку Земли.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55776" y="4373876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Марианская впадина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44408" y="5935425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84768" y="366266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24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908720"/>
            <a:ext cx="6965245" cy="187220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40.Сколько </a:t>
            </a:r>
            <a:r>
              <a:rPr lang="ru-RU" dirty="0">
                <a:solidFill>
                  <a:srgbClr val="0070C0"/>
                </a:solidFill>
              </a:rPr>
              <a:t>звёзд на флаге США?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4523078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50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38339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131840" y="3861048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52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836712"/>
            <a:ext cx="6965245" cy="1800199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50.Какое </a:t>
            </a:r>
            <a:r>
              <a:rPr lang="ru-RU" dirty="0">
                <a:solidFill>
                  <a:srgbClr val="0070C0"/>
                </a:solidFill>
              </a:rPr>
              <a:t>число морей омывают Россию?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27784" y="4437112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12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8248275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203848" y="3861048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66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912022" y="126876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 action="ppaction://hlinksldjump"/>
              </a:rPr>
              <a:t>10</a:t>
            </a:r>
            <a:endParaRPr lang="ru-RU" sz="2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01772" y="126876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20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18448" y="126876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 action="ppaction://hlinksldjump"/>
              </a:rPr>
              <a:t>30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915461" y="126876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5" action="ppaction://hlinksldjump"/>
              </a:rPr>
              <a:t>40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919377" y="129046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6" action="ppaction://hlinksldjump"/>
              </a:rPr>
              <a:t>50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12022" y="2278728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7" action="ppaction://hlinksldjump"/>
              </a:rPr>
              <a:t>10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01772" y="226558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8" action="ppaction://hlinksldjump"/>
              </a:rPr>
              <a:t>20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902146" y="226558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9" action="ppaction://hlinksldjump"/>
              </a:rPr>
              <a:t>30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915461" y="2278728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0" action="ppaction://hlinksldjump"/>
              </a:rPr>
              <a:t>40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919377" y="2297273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1" action="ppaction://hlinksldjump"/>
              </a:rPr>
              <a:t>50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925877" y="3268727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2" action="ppaction://hlinksldjump"/>
              </a:rPr>
              <a:t>10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35484" y="3261042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3" action="ppaction://hlinksldjump"/>
              </a:rPr>
              <a:t>20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921005" y="3302856"/>
            <a:ext cx="914400" cy="914400"/>
          </a:xfrm>
          <a:prstGeom prst="round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4" action="ppaction://hlinksldjump"/>
              </a:rPr>
              <a:t>30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915461" y="3296629"/>
            <a:ext cx="914400" cy="914400"/>
          </a:xfrm>
          <a:prstGeom prst="round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5" action="ppaction://hlinksldjump"/>
              </a:rPr>
              <a:t>40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956725" y="3302856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6" action="ppaction://hlinksldjump"/>
              </a:rPr>
              <a:t>50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1268760"/>
            <a:ext cx="3456384" cy="91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</a:t>
            </a:r>
            <a:endParaRPr lang="ru-RU" sz="28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1520" y="2270732"/>
            <a:ext cx="3456383" cy="91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«СЕМЁРКА»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51521" y="3280593"/>
            <a:ext cx="3456383" cy="8752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ЧИСЛА</a:t>
            </a:r>
            <a:endParaRPr lang="ru-RU" sz="28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51521" y="4246786"/>
            <a:ext cx="3456384" cy="9376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ЗНАЕШЬ ЛИ ТЫ?</a:t>
            </a:r>
            <a:endParaRPr lang="ru-RU" sz="2800" b="1" spc="50" dirty="0">
              <a:ln w="11430"/>
              <a:solidFill>
                <a:schemeClr val="bg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954548" y="428443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7" action="ppaction://hlinksldjump"/>
              </a:rPr>
              <a:t>10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918448" y="4310632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8" action="ppaction://hlinksldjump"/>
              </a:rPr>
              <a:t>30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915461" y="4310632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9" action="ppaction://hlinksldjump"/>
              </a:rPr>
              <a:t>40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956725" y="4310632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0" action="ppaction://hlinksldjump"/>
              </a:rPr>
              <a:t>50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935484" y="4284430"/>
            <a:ext cx="914400" cy="914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1" action="ppaction://hlinksldjump"/>
              </a:rPr>
              <a:t>20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51624" y="6150114"/>
            <a:ext cx="40447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+mj-lt"/>
                <a:hlinkClick r:id="rId22" action="ppaction://hlinksldjump"/>
              </a:rPr>
              <a:t>Раунд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+mj-lt"/>
                <a:hlinkClick r:id="rId22" action="ppaction://hlinksldjump"/>
              </a:rPr>
              <a:t>II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708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76863" cy="3096344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10.Тройка </a:t>
            </a:r>
            <a:r>
              <a:rPr lang="ru-RU" dirty="0">
                <a:solidFill>
                  <a:srgbClr val="0070C0"/>
                </a:solidFill>
              </a:rPr>
              <a:t>лошадей пробежала 40 км.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 Сколько километров пробежала каждая лошадь? 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16057" y="4572970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40 км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192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987824" y="3645024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43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61385" y="260648"/>
            <a:ext cx="6965245" cy="3024336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20.Дровосеки </a:t>
            </a:r>
            <a:r>
              <a:rPr lang="ru-RU" dirty="0">
                <a:solidFill>
                  <a:srgbClr val="0070C0"/>
                </a:solidFill>
              </a:rPr>
              <a:t>распилили дерево, сделав 12 распилов. 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Сколько получилось брёвнышек?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55776" y="4466729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13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60820" y="5921393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59832" y="3743454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74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404664"/>
            <a:ext cx="6965245" cy="244827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30.Если сейчас 6 часов вечера, то какая 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часть суток позади?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80752" y="4437112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3/4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8388424" y="594928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987824" y="3645024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93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53137" y="404664"/>
            <a:ext cx="6965245" cy="2736304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40.Какую цифру надо добавить в число 35_6, чтобы оно делилось на 6?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95972" y="4283928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1; 4; 7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44408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43808" y="3501008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13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404664"/>
            <a:ext cx="8136903" cy="360040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50.Велосипедист </a:t>
            </a:r>
            <a:r>
              <a:rPr lang="ru-RU" dirty="0">
                <a:solidFill>
                  <a:srgbClr val="0070C0"/>
                </a:solidFill>
              </a:rPr>
              <a:t>ехал в деревню. Навстречу ему ехал автомобиль, и потом встретилась грузовая машина.  Сколько машин ехало в ту же деревню?</a:t>
            </a: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79812" y="4941168"/>
            <a:ext cx="3960440" cy="91440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Ни одной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60399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47864" y="4221088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29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323386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10.Известный </a:t>
            </a:r>
            <a:r>
              <a:rPr lang="ru-RU" dirty="0">
                <a:solidFill>
                  <a:srgbClr val="0070C0"/>
                </a:solidFill>
              </a:rPr>
              <a:t>древнегреческий учёный, 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написавший «Начала».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99792" y="4437112"/>
            <a:ext cx="4248472" cy="13464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Евклид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8211050" y="5871298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457832" y="3861048"/>
            <a:ext cx="2410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60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7" y="476672"/>
            <a:ext cx="7992888" cy="216024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10.Сказка А.С. Пушкина, в названии которой есть число 7.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19672" y="3878025"/>
            <a:ext cx="6408712" cy="187220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«Сказка о мёртвой царевне и о семи богатырях»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91264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67744" y="3140968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1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548680"/>
            <a:ext cx="7488831" cy="367240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20.Вспомните </a:t>
            </a:r>
            <a:r>
              <a:rPr lang="ru-RU" dirty="0">
                <a:solidFill>
                  <a:srgbClr val="0070C0"/>
                </a:solidFill>
              </a:rPr>
              <a:t>русские пословицы, в которых встречается цифра 7? 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Например, </a:t>
            </a:r>
            <a:r>
              <a:rPr lang="ru-RU" u="sng" dirty="0">
                <a:solidFill>
                  <a:srgbClr val="0070C0"/>
                </a:solidFill>
              </a:rPr>
              <a:t>чеснок и лук от семи недуг.</a:t>
            </a:r>
            <a:br>
              <a:rPr lang="ru-RU" u="sng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8316416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50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95023" y="908720"/>
            <a:ext cx="6965245" cy="1656184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70C0"/>
                </a:solidFill>
              </a:rPr>
              <a:t>30.Сравните: 49 </a:t>
            </a:r>
            <a:r>
              <a:rPr lang="ru-RU" sz="4000" dirty="0" smtClean="0">
                <a:solidFill>
                  <a:srgbClr val="0070C0"/>
                </a:solidFill>
              </a:rPr>
              <a:t> и  7 .</a:t>
            </a:r>
            <a:r>
              <a:rPr lang="ru-RU" sz="4000" dirty="0">
                <a:solidFill>
                  <a:srgbClr val="0070C0"/>
                </a:solidFill>
              </a:rPr>
              <a:t/>
            </a:r>
            <a:br>
              <a:rPr lang="ru-RU" sz="4000" dirty="0">
                <a:solidFill>
                  <a:srgbClr val="0070C0"/>
                </a:solidFill>
              </a:rPr>
            </a:b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9682" y="1165394"/>
            <a:ext cx="264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3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34312" y="116803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6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55776" y="4293096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49 =7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23323" y="450335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03215" y="448915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6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000025" y="3573016"/>
            <a:ext cx="33001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69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476672"/>
            <a:ext cx="6965245" cy="1656184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40.Назовите 7 цветов радуги.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3401826"/>
            <a:ext cx="6552728" cy="25734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Красный, оранжевый, жёлтый, зелёный, голубой, синий, фиолетовый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30375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411760" y="2663334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00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89377" y="692696"/>
            <a:ext cx="6965245" cy="115212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50.Назовите </a:t>
            </a:r>
            <a:r>
              <a:rPr lang="ru-RU" dirty="0">
                <a:solidFill>
                  <a:srgbClr val="0070C0"/>
                </a:solidFill>
              </a:rPr>
              <a:t>7 морей.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3029312"/>
            <a:ext cx="6480720" cy="26642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Баренцево, Мёртвое, Чёрное, Красное, Белое, Охотское, Азовское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38759" y="593269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51720" y="2204864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20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25451" y="332656"/>
            <a:ext cx="6965245" cy="208823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10.Какие </a:t>
            </a:r>
            <a:r>
              <a:rPr lang="ru-RU" dirty="0">
                <a:solidFill>
                  <a:srgbClr val="0070C0"/>
                </a:solidFill>
              </a:rPr>
              <a:t>числа называются натуральными?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3717032"/>
            <a:ext cx="6696744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Числа, употребляемые при счёте предметов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35846" y="5932512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07804" y="2951366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60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620688"/>
            <a:ext cx="6965245" cy="208823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20.Какое </a:t>
            </a:r>
            <a:r>
              <a:rPr lang="ru-RU" dirty="0">
                <a:solidFill>
                  <a:srgbClr val="0070C0"/>
                </a:solidFill>
              </a:rPr>
              <a:t>число делится на все числа без остатка.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4321193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0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47864" y="3501008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4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965245" cy="288032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30.Во </a:t>
            </a:r>
            <a:r>
              <a:rPr lang="ru-RU" dirty="0">
                <a:solidFill>
                  <a:srgbClr val="0070C0"/>
                </a:solidFill>
              </a:rPr>
              <a:t>сколько раз увеличится двузначное число. Если справа к нему прописать такое же число?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15815" y="4394721"/>
            <a:ext cx="4248000" cy="134640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В 101 раз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43453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419872" y="3671446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034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404664"/>
            <a:ext cx="6965245" cy="295232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40.У </a:t>
            </a:r>
            <a:r>
              <a:rPr lang="ru-RU" dirty="0">
                <a:solidFill>
                  <a:srgbClr val="0070C0"/>
                </a:solidFill>
              </a:rPr>
              <a:t>народа какой страны арабы позаимствовали современные цифры 1, 2, 3,…,9, 0?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39752" y="4653136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Индия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07748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19440" y="381546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58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404664"/>
            <a:ext cx="6965245" cy="3024336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50.Назовите </a:t>
            </a:r>
            <a:r>
              <a:rPr lang="ru-RU" dirty="0">
                <a:solidFill>
                  <a:srgbClr val="0070C0"/>
                </a:solidFill>
              </a:rPr>
              <a:t>число, в котором столько же цифр, сколько букв в его названии?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4725144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100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47864" y="3924280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48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36743" y="476672"/>
            <a:ext cx="6965245" cy="3024336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0070C0"/>
                </a:solidFill>
              </a:rPr>
              <a:t/>
            </a:r>
            <a:br>
              <a:rPr lang="ru-RU" b="1" smtClean="0">
                <a:solidFill>
                  <a:srgbClr val="0070C0"/>
                </a:solidFill>
              </a:rPr>
            </a:br>
            <a:r>
              <a:rPr lang="ru-RU" smtClean="0">
                <a:solidFill>
                  <a:srgbClr val="0070C0"/>
                </a:solidFill>
              </a:rPr>
              <a:t>20.Какой учёный изучал географию </a:t>
            </a:r>
            <a:br>
              <a:rPr lang="ru-RU" smtClean="0">
                <a:solidFill>
                  <a:srgbClr val="0070C0"/>
                </a:solidFill>
              </a:rPr>
            </a:br>
            <a:r>
              <a:rPr lang="ru-RU" smtClean="0">
                <a:solidFill>
                  <a:srgbClr val="0070C0"/>
                </a:solidFill>
              </a:rPr>
              <a:t>(он написал трактат «Об измерении Земли»?</a:t>
            </a:r>
            <a:br>
              <a:rPr lang="ru-RU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4653136"/>
            <a:ext cx="432048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Эратосфен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8229600" y="5921571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75856" y="3893800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25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488831" cy="259228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rgbClr val="0070C0"/>
                </a:solidFill>
              </a:rPr>
              <a:t>10.Назовите песню, в которой воспевался ряд натуральных чисел.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4005064"/>
            <a:ext cx="6480720" cy="19442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Раз, два, три, четыре, пять – я иду тебя искать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8229600" y="5929955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2267744" y="3296376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2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8"/>
            <a:ext cx="6965245" cy="1656184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20.Какая нота в гамме шестая по счёту?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4365104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Ля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627784" y="3717032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297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548680"/>
            <a:ext cx="6965245" cy="208823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30.В честь какого композитора называется фильм про собаку?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4293096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Бетховен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59832" y="3573016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02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25137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40.Назовите три песни, в которых упоминаются цифры.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8192857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10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944216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50.Фамилия какого композитора переводится с немецкого – «ручей».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01957" y="4756368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И.С. Бах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8229600" y="5949102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491880" y="4077072"/>
            <a:ext cx="2664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09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064895" cy="2520280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В какой стране была составлена таблица умножения: </a:t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в Индии, Греции или Египте?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4869160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В Греции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604" y="4149080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31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692696"/>
            <a:ext cx="6965245" cy="3384376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30.На </a:t>
            </a:r>
            <a:r>
              <a:rPr lang="ru-RU" dirty="0">
                <a:solidFill>
                  <a:srgbClr val="0070C0"/>
                </a:solidFill>
              </a:rPr>
              <a:t>какой карточке изображён 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Н. И. Лобачевский?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1584" y="5747749"/>
            <a:ext cx="1042416" cy="1042416"/>
          </a:xfrm>
          <a:prstGeom prst="actionButtonForwardNex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35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059" y="476672"/>
            <a:ext cx="1776605" cy="2487247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30" y="551047"/>
            <a:ext cx="1844598" cy="2463676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058" y="551047"/>
            <a:ext cx="2074012" cy="2463676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194" y="3345159"/>
            <a:ext cx="1945470" cy="2487246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915" y="3363048"/>
            <a:ext cx="2253297" cy="2487247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564" y="551047"/>
            <a:ext cx="1887593" cy="2463676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56354"/>
            <a:ext cx="1987624" cy="2487246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>
            <a:hlinkClick r:id="rId9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536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330008" cy="3384376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40.Учёный</a:t>
            </a:r>
            <a:r>
              <a:rPr lang="ru-RU" dirty="0">
                <a:solidFill>
                  <a:srgbClr val="0070C0"/>
                </a:solidFill>
              </a:rPr>
              <a:t>, который в свои 7 лет вывел формулу для вычисления суммы первых 100 натуральных чисел.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00028" y="4597200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К. Гаусс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059832" y="3704648"/>
            <a:ext cx="352839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150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9" y="260648"/>
            <a:ext cx="7939224" cy="2808312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ru-RU" sz="4000" smtClean="0">
                <a:solidFill>
                  <a:srgbClr val="0070C0"/>
                </a:solidFill>
              </a:rPr>
              <a:t>50.Кто написал строки: «Числа правят миром»?</a:t>
            </a:r>
            <a:br>
              <a:rPr lang="ru-RU" sz="4000" smtClean="0">
                <a:solidFill>
                  <a:srgbClr val="0070C0"/>
                </a:solidFill>
              </a:rPr>
            </a:b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4606150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Пифагор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779912" y="4005064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15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259228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10.Часть </a:t>
            </a:r>
            <a:r>
              <a:rPr lang="ru-RU" dirty="0">
                <a:solidFill>
                  <a:srgbClr val="0070C0"/>
                </a:solidFill>
              </a:rPr>
              <a:t>прямой ограниченная двумя точками.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12028" y="4394721"/>
            <a:ext cx="4248000" cy="13464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Отрезок</a:t>
            </a:r>
            <a:endParaRPr lang="ru-RU" sz="4000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791912" y="3671446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47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995</TotalTime>
  <Words>417</Words>
  <Application>Microsoft Office PowerPoint</Application>
  <PresentationFormat>Экран (4:3)</PresentationFormat>
  <Paragraphs>179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Кнопка</vt:lpstr>
      <vt:lpstr>Презентация PowerPoint</vt:lpstr>
      <vt:lpstr>Раунд I</vt:lpstr>
      <vt:lpstr> 10.Известный древнегреческий учёный,  написавший «Начала». </vt:lpstr>
      <vt:lpstr> 20.Какой учёный изучал географию  (он написал трактат «Об измерении Земли»? </vt:lpstr>
      <vt:lpstr> 30.На какой карточке изображён  Н. И. Лобачевский? </vt:lpstr>
      <vt:lpstr>Презентация PowerPoint</vt:lpstr>
      <vt:lpstr> 40.Учёный, который в свои 7 лет вывел формулу для вычисления суммы первых 100 натуральных чисел. </vt:lpstr>
      <vt:lpstr>50.Кто написал строки: «Числа правят миром»? </vt:lpstr>
      <vt:lpstr> 10.Часть прямой ограниченная двумя точками. </vt:lpstr>
      <vt:lpstr>20.Утверждение, которое не требует доказательства. </vt:lpstr>
      <vt:lpstr> 30.Сколько вершин имеет куб? </vt:lpstr>
      <vt:lpstr>  40.Раздел геометрии, изучающий фигуры на плоскости. </vt:lpstr>
      <vt:lpstr> 50.Прибор, который измеряет углы на местности. </vt:lpstr>
      <vt:lpstr> 10.Результат умножения. </vt:lpstr>
      <vt:lpstr>20.Назовите независимую переменную.</vt:lpstr>
      <vt:lpstr>30.Как называется функция: y=kx+b? </vt:lpstr>
      <vt:lpstr>40.Сравните:  (-6)  и  (-2) </vt:lpstr>
      <vt:lpstr>50.Приведите пример числового выражения, не имеющего смысла.  </vt:lpstr>
      <vt:lpstr> 10.Сколько всего материков существует на Земле? </vt:lpstr>
      <vt:lpstr>20.Назовите самую высокую точки Земли. </vt:lpstr>
      <vt:lpstr>30.Назовите самую низкую точку Земли. </vt:lpstr>
      <vt:lpstr> 40.Сколько звёзд на флаге США? </vt:lpstr>
      <vt:lpstr> 50.Какое число морей омывают Россию? </vt:lpstr>
      <vt:lpstr>Презентация PowerPoint</vt:lpstr>
      <vt:lpstr> 10.Тройка лошадей пробежала 40 км.  Сколько километров пробежала каждая лошадь?  </vt:lpstr>
      <vt:lpstr> 20.Дровосеки распилили дерево, сделав 12 распилов.  Сколько получилось брёвнышек? </vt:lpstr>
      <vt:lpstr>30.Если сейчас 6 часов вечера, то какая  часть суток позади? </vt:lpstr>
      <vt:lpstr>40.Какую цифру надо добавить в число 35_6, чтобы оно делилось на 6? </vt:lpstr>
      <vt:lpstr> 50.Велосипедист ехал в деревню. Навстречу ему ехал автомобиль, и потом встретилась грузовая машина.  Сколько машин ехало в ту же деревню? </vt:lpstr>
      <vt:lpstr>10.Сказка А.С. Пушкина, в названии которой есть число 7. </vt:lpstr>
      <vt:lpstr> 20.Вспомните русские пословицы, в которых встречается цифра 7?  Например, чеснок и лук от семи недуг. </vt:lpstr>
      <vt:lpstr>30.Сравните: 49  и  7 . </vt:lpstr>
      <vt:lpstr>40.Назовите 7 цветов радуги. </vt:lpstr>
      <vt:lpstr> 50.Назовите 7 морей. </vt:lpstr>
      <vt:lpstr> 10.Какие числа называются натуральными? </vt:lpstr>
      <vt:lpstr> 20.Какое число делится на все числа без остатка. </vt:lpstr>
      <vt:lpstr> 30.Во сколько раз увеличится двузначное число. Если справа к нему прописать такое же число? </vt:lpstr>
      <vt:lpstr> 40.У народа какой страны арабы позаимствовали современные цифры 1, 2, 3,…,9, 0? </vt:lpstr>
      <vt:lpstr> 50.Назовите число, в котором столько же цифр, сколько букв в его названии? </vt:lpstr>
      <vt:lpstr>10.Назовите песню, в которой воспевался ряд натуральных чисел.</vt:lpstr>
      <vt:lpstr>20.Какая нота в гамме шестая по счёту?</vt:lpstr>
      <vt:lpstr>30.В честь какого композитора называется фильм про собаку?</vt:lpstr>
      <vt:lpstr>40.Назовите три песни, в которых упоминаются цифры.</vt:lpstr>
      <vt:lpstr>50.Фамилия какого композитора переводится с немецкого – «ручей».</vt:lpstr>
      <vt:lpstr>В какой стране была составлена таблица умножения:  в Индии, Греции или Египте?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юзер</cp:lastModifiedBy>
  <cp:revision>283</cp:revision>
  <dcterms:created xsi:type="dcterms:W3CDTF">2011-06-30T12:38:47Z</dcterms:created>
  <dcterms:modified xsi:type="dcterms:W3CDTF">2015-03-14T09:32:50Z</dcterms:modified>
</cp:coreProperties>
</file>